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3" r:id="rId3"/>
    <p:sldId id="415" r:id="rId4"/>
    <p:sldId id="416" r:id="rId5"/>
    <p:sldId id="417" r:id="rId6"/>
    <p:sldId id="414" r:id="rId7"/>
    <p:sldId id="419" r:id="rId8"/>
    <p:sldId id="420" r:id="rId9"/>
    <p:sldId id="421" r:id="rId10"/>
    <p:sldId id="422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00" r:id="rId20"/>
    <p:sldId id="401" r:id="rId21"/>
    <p:sldId id="402" r:id="rId22"/>
    <p:sldId id="431" r:id="rId23"/>
    <p:sldId id="430" r:id="rId24"/>
    <p:sldId id="432" r:id="rId25"/>
    <p:sldId id="403" r:id="rId26"/>
    <p:sldId id="405" r:id="rId27"/>
    <p:sldId id="435" r:id="rId28"/>
    <p:sldId id="264" r:id="rId29"/>
    <p:sldId id="261" r:id="rId30"/>
    <p:sldId id="267" r:id="rId31"/>
    <p:sldId id="434" r:id="rId32"/>
    <p:sldId id="436" r:id="rId33"/>
    <p:sldId id="437" r:id="rId34"/>
    <p:sldId id="272" r:id="rId35"/>
    <p:sldId id="363" r:id="rId36"/>
    <p:sldId id="438" r:id="rId37"/>
    <p:sldId id="439" r:id="rId38"/>
    <p:sldId id="359" r:id="rId39"/>
    <p:sldId id="360" r:id="rId40"/>
    <p:sldId id="441" r:id="rId41"/>
    <p:sldId id="275" r:id="rId42"/>
    <p:sldId id="440" r:id="rId43"/>
    <p:sldId id="277" r:id="rId44"/>
    <p:sldId id="276" r:id="rId45"/>
    <p:sldId id="279" r:id="rId46"/>
    <p:sldId id="280" r:id="rId47"/>
    <p:sldId id="282" r:id="rId48"/>
    <p:sldId id="283" r:id="rId49"/>
    <p:sldId id="362" r:id="rId50"/>
    <p:sldId id="284" r:id="rId51"/>
    <p:sldId id="443" r:id="rId52"/>
    <p:sldId id="286" r:id="rId53"/>
    <p:sldId id="287" r:id="rId54"/>
    <p:sldId id="290" r:id="rId55"/>
    <p:sldId id="295" r:id="rId56"/>
    <p:sldId id="296" r:id="rId57"/>
    <p:sldId id="298" r:id="rId58"/>
    <p:sldId id="299" r:id="rId59"/>
    <p:sldId id="442" r:id="rId60"/>
    <p:sldId id="301" r:id="rId61"/>
    <p:sldId id="404" r:id="rId62"/>
    <p:sldId id="364" r:id="rId63"/>
    <p:sldId id="365" r:id="rId64"/>
    <p:sldId id="303" r:id="rId65"/>
    <p:sldId id="447" r:id="rId66"/>
    <p:sldId id="305" r:id="rId67"/>
    <p:sldId id="446" r:id="rId68"/>
    <p:sldId id="307" r:id="rId69"/>
    <p:sldId id="308" r:id="rId70"/>
    <p:sldId id="311" r:id="rId71"/>
    <p:sldId id="312" r:id="rId72"/>
    <p:sldId id="313" r:id="rId73"/>
    <p:sldId id="445" r:id="rId74"/>
    <p:sldId id="315" r:id="rId75"/>
    <p:sldId id="316" r:id="rId76"/>
    <p:sldId id="448" r:id="rId77"/>
    <p:sldId id="444" r:id="rId78"/>
    <p:sldId id="319" r:id="rId79"/>
    <p:sldId id="338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50" r:id="rId88"/>
    <p:sldId id="351" r:id="rId89"/>
    <p:sldId id="452" r:id="rId90"/>
    <p:sldId id="450" r:id="rId91"/>
    <p:sldId id="453" r:id="rId92"/>
    <p:sldId id="355" r:id="rId93"/>
    <p:sldId id="368" r:id="rId94"/>
    <p:sldId id="389" r:id="rId95"/>
    <p:sldId id="369" r:id="rId96"/>
    <p:sldId id="373" r:id="rId97"/>
    <p:sldId id="451" r:id="rId98"/>
    <p:sldId id="374" r:id="rId99"/>
    <p:sldId id="449" r:id="rId100"/>
    <p:sldId id="376" r:id="rId101"/>
    <p:sldId id="455" r:id="rId102"/>
    <p:sldId id="379" r:id="rId103"/>
    <p:sldId id="456" r:id="rId104"/>
    <p:sldId id="457" r:id="rId105"/>
    <p:sldId id="454" r:id="rId106"/>
    <p:sldId id="383" r:id="rId107"/>
    <p:sldId id="384" r:id="rId108"/>
    <p:sldId id="459" r:id="rId109"/>
    <p:sldId id="423" r:id="rId110"/>
    <p:sldId id="458" r:id="rId111"/>
    <p:sldId id="388" r:id="rId112"/>
    <p:sldId id="391" r:id="rId113"/>
    <p:sldId id="393" r:id="rId114"/>
    <p:sldId id="392" r:id="rId115"/>
    <p:sldId id="461" r:id="rId116"/>
    <p:sldId id="394" r:id="rId117"/>
    <p:sldId id="424" r:id="rId118"/>
    <p:sldId id="460" r:id="rId119"/>
    <p:sldId id="397" r:id="rId120"/>
    <p:sldId id="467" r:id="rId121"/>
    <p:sldId id="468" r:id="rId122"/>
    <p:sldId id="469" r:id="rId123"/>
    <p:sldId id="470" r:id="rId124"/>
    <p:sldId id="471" r:id="rId1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1" i="0" u="none" strike="noStrike" kern="12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 CUARTO TRIMESTRE</a:t>
            </a:r>
            <a:r>
              <a:rPr lang="es-ES" sz="3200" b="1" i="0" u="none" strike="noStrike" kern="12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2017</a:t>
            </a:r>
            <a:endParaRPr lang="en-US" sz="3200" b="1" i="0" u="none" strike="noStrike" kern="1200" dirty="0">
              <a:solidFill>
                <a:schemeClr val="tx1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7.0432455029664193E-2"/>
          <c:y val="0"/>
        </c:manualLayout>
      </c:layout>
      <c:overlay val="0"/>
    </c:title>
    <c:autoTitleDeleted val="0"/>
    <c:view3D>
      <c:rotX val="70"/>
      <c:rotY val="0"/>
      <c:depthPercent val="10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081977683887618E-2"/>
          <c:y val="0.14959200933216682"/>
          <c:w val="0.55683932788081891"/>
          <c:h val="0.71889938757655292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explosion val="37"/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CF56-48EA-9A7C-BF2641C1667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3CE7-4708-A9A5-1F8A65AE2835}"/>
              </c:ext>
            </c:extLst>
          </c:dPt>
          <c:dLbls>
            <c:dLbl>
              <c:idx val="0"/>
              <c:layout>
                <c:manualLayout>
                  <c:x val="-1.0247472148033754E-2"/>
                  <c:y val="7.523184601924759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56-48EA-9A7C-BF2641C1667E}"/>
                </c:ext>
              </c:extLst>
            </c:dLbl>
            <c:dLbl>
              <c:idx val="1"/>
              <c:layout>
                <c:manualLayout>
                  <c:x val="1.7610817598938139E-2"/>
                  <c:y val="-5.304753572470124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E7-4708-A9A5-1F8A65AE2835}"/>
                </c:ext>
              </c:extLst>
            </c:dLbl>
            <c:dLbl>
              <c:idx val="2"/>
              <c:layout>
                <c:manualLayout>
                  <c:x val="-2.8678425935108328E-2"/>
                  <c:y val="8.85505978419364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5D-4730-944E-3A4230D5F7ED}"/>
                </c:ext>
              </c:extLst>
            </c:dLbl>
            <c:dLbl>
              <c:idx val="3"/>
              <c:layout>
                <c:manualLayout>
                  <c:x val="-1.7714959107885807E-2"/>
                  <c:y val="9.180227471566054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5D-4730-944E-3A4230D5F7ED}"/>
                </c:ext>
              </c:extLst>
            </c:dLbl>
            <c:dLbl>
              <c:idx val="4"/>
              <c:layout>
                <c:manualLayout>
                  <c:x val="2.8441360088106857E-2"/>
                  <c:y val="-2.205526392534266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5D-4730-944E-3A4230D5F7ED}"/>
                </c:ext>
              </c:extLst>
            </c:dLbl>
            <c:dLbl>
              <c:idx val="5"/>
              <c:layout>
                <c:manualLayout>
                  <c:x val="3.5630874695349014E-2"/>
                  <c:y val="2.0891513560804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3E-46F3-9E02-39C0A3360BF1}"/>
                </c:ext>
              </c:extLst>
            </c:dLbl>
            <c:dLbl>
              <c:idx val="6"/>
              <c:layout>
                <c:manualLayout>
                  <c:x val="-4.77763999815441E-2"/>
                  <c:y val="9.86188393117526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297035656430346E-2"/>
                      <c:h val="5.1805628463108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23E-46F3-9E02-39C0A3360BF1}"/>
                </c:ext>
              </c:extLst>
            </c:dLbl>
            <c:dLbl>
              <c:idx val="8"/>
              <c:layout>
                <c:manualLayout>
                  <c:x val="-2.2299235187898236E-2"/>
                  <c:y val="-4.5714494021580621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dirty="0"/>
                      <a:t>.50%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26636101046569E-2"/>
                      <c:h val="5.1805628463108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23E-46F3-9E02-39C0A3360BF1}"/>
                </c:ext>
              </c:extLst>
            </c:dLbl>
            <c:dLbl>
              <c:idx val="9"/>
              <c:layout>
                <c:manualLayout>
                  <c:x val="4.873229518029782E-2"/>
                  <c:y val="-1.75848643919510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/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004601851049907E-2"/>
                      <c:h val="3.51389617964421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95D-4730-944E-3A4230D5F7E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Hoja1!$A$3:$A$12</c:f>
              <c:strCache>
                <c:ptCount val="10"/>
                <c:pt idx="0">
                  <c:v>CUOTAS DE CONDOMINOS</c:v>
                </c:pt>
                <c:pt idx="1">
                  <c:v>CUOTAS EXTRAORDINARIAS</c:v>
                </c:pt>
                <c:pt idx="2">
                  <c:v>CUOTAS EXTRAORDINARIAS SISMO 19-09-17</c:v>
                </c:pt>
                <c:pt idx="3">
                  <c:v>SERVICIO ÁREAS PRIVADAS</c:v>
                </c:pt>
                <c:pt idx="4">
                  <c:v>CUOTAS ADICIONALES </c:v>
                </c:pt>
                <c:pt idx="5">
                  <c:v>MANTENIMIENTO ADICIONAL</c:v>
                </c:pt>
                <c:pt idx="6">
                  <c:v>INGRESOS PENDIENTES POR DEMANDA</c:v>
                </c:pt>
                <c:pt idx="7">
                  <c:v>OTROS INGRESOS (MOROSOS)</c:v>
                </c:pt>
                <c:pt idx="8">
                  <c:v>PRODUCTOS FINANCIEROS</c:v>
                </c:pt>
                <c:pt idx="9">
                  <c:v>OTROS PRODUCTOS</c:v>
                </c:pt>
              </c:strCache>
            </c:strRef>
          </c:cat>
          <c:val>
            <c:numRef>
              <c:f>Hoja1!$B$3:$B$12</c:f>
              <c:numCache>
                <c:formatCode>General</c:formatCode>
                <c:ptCount val="10"/>
                <c:pt idx="0">
                  <c:v>3.75</c:v>
                </c:pt>
                <c:pt idx="1">
                  <c:v>-0.06</c:v>
                </c:pt>
                <c:pt idx="2">
                  <c:v>4.3600000000000003</c:v>
                </c:pt>
                <c:pt idx="3">
                  <c:v>0.51</c:v>
                </c:pt>
                <c:pt idx="4">
                  <c:v>0.03</c:v>
                </c:pt>
                <c:pt idx="5">
                  <c:v>0.22</c:v>
                </c:pt>
                <c:pt idx="6">
                  <c:v>-3.17</c:v>
                </c:pt>
                <c:pt idx="7">
                  <c:v>90.63</c:v>
                </c:pt>
                <c:pt idx="8">
                  <c:v>0</c:v>
                </c:pt>
                <c:pt idx="9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56-48EA-9A7C-BF2641C1667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8684019398231291"/>
          <c:y val="0.25697579469233012"/>
          <c:w val="0.40540588629788188"/>
          <c:h val="0.68431700204141144"/>
        </c:manualLayout>
      </c:layout>
      <c:overlay val="0"/>
      <c:txPr>
        <a:bodyPr/>
        <a:lstStyle/>
        <a:p>
          <a:pPr algn="just">
            <a:defRPr/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s-ES"/>
            </a:pPr>
            <a:r>
              <a:rPr lang="es-ES" sz="3200" dirty="0">
                <a:latin typeface="Arial Black" panose="020B0A04020102020204" pitchFamily="34" charset="0"/>
              </a:rPr>
              <a:t>GASTOS CUARTO TRIMESTRE 2017</a:t>
            </a:r>
          </a:p>
        </c:rich>
      </c:tx>
      <c:layout>
        <c:manualLayout>
          <c:xMode val="edge"/>
          <c:yMode val="edge"/>
          <c:x val="6.0223990667205456E-2"/>
          <c:y val="2.7153389189213664E-3"/>
        </c:manualLayout>
      </c:layout>
      <c:overlay val="0"/>
    </c:title>
    <c:autoTitleDeleted val="0"/>
    <c:view3D>
      <c:rotX val="65"/>
      <c:rotY val="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1667475033803929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explosion val="32"/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1D2-4ABD-A343-408820E93628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11D2-4ABD-A343-408820E93628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4-11D2-4ABD-A343-408820E93628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0-A94B-4478-8402-1E5F3A344946}"/>
              </c:ext>
            </c:extLst>
          </c:dPt>
          <c:dLbls>
            <c:dLbl>
              <c:idx val="0"/>
              <c:layout>
                <c:manualLayout>
                  <c:x val="-9.2646296421972328E-3"/>
                  <c:y val="-2.896409847430976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D2-4ABD-A343-408820E93628}"/>
                </c:ext>
              </c:extLst>
            </c:dLbl>
            <c:dLbl>
              <c:idx val="1"/>
              <c:layout>
                <c:manualLayout>
                  <c:x val="-1.4346413031929859E-2"/>
                  <c:y val="-1.794922220157963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D2-4ABD-A343-408820E93628}"/>
                </c:ext>
              </c:extLst>
            </c:dLbl>
            <c:dLbl>
              <c:idx val="2"/>
              <c:layout>
                <c:manualLayout>
                  <c:x val="-1.6721989847427607E-2"/>
                  <c:y val="-1.430985966549914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D2-4ABD-A343-408820E93628}"/>
                </c:ext>
              </c:extLst>
            </c:dLbl>
            <c:dLbl>
              <c:idx val="3"/>
              <c:layout>
                <c:manualLayout>
                  <c:x val="-2.0185506482712143E-2"/>
                  <c:y val="-8.841118869711400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D2-4ABD-A343-408820E93628}"/>
                </c:ext>
              </c:extLst>
            </c:dLbl>
            <c:dLbl>
              <c:idx val="4"/>
              <c:layout>
                <c:manualLayout>
                  <c:x val="-8.5256101633269035E-3"/>
                  <c:y val="-4.425552816787876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D2-4ABD-A343-408820E93628}"/>
                </c:ext>
              </c:extLst>
            </c:dLbl>
            <c:dLbl>
              <c:idx val="5"/>
              <c:layout>
                <c:manualLayout>
                  <c:x val="2.4777941837747744E-2"/>
                  <c:y val="-9.704350295780048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4B-4478-8402-1E5F3A344946}"/>
                </c:ext>
              </c:extLst>
            </c:dLbl>
            <c:dLbl>
              <c:idx val="6"/>
              <c:layout>
                <c:manualLayout>
                  <c:x val="5.2813806171202356E-2"/>
                  <c:y val="2.01804796830011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17-46A4-9E69-5CAF1D77CEB4}"/>
                </c:ext>
              </c:extLst>
            </c:dLbl>
            <c:dLbl>
              <c:idx val="7"/>
              <c:layout>
                <c:manualLayout>
                  <c:x val="-1.2331650433191948E-3"/>
                  <c:y val="6.795379881914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17-46A4-9E69-5CAF1D77CE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/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ALBERCAS</c:v>
                </c:pt>
                <c:pt idx="4">
                  <c:v>GENERALES</c:v>
                </c:pt>
                <c:pt idx="5">
                  <c:v>AREA COMUN</c:v>
                </c:pt>
                <c:pt idx="6">
                  <c:v>OTROS GASTOS EXTRAORDINARIOS</c:v>
                </c:pt>
                <c:pt idx="7">
                  <c:v>GASTOS SISMO 19-09-17</c:v>
                </c:pt>
                <c:pt idx="8">
                  <c:v>OTROS GASTOS (RESERVA DE MOROSOS)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1.83</c:v>
                </c:pt>
                <c:pt idx="1">
                  <c:v>4.5199999999999996</c:v>
                </c:pt>
                <c:pt idx="2">
                  <c:v>2.7</c:v>
                </c:pt>
                <c:pt idx="3">
                  <c:v>1.54</c:v>
                </c:pt>
                <c:pt idx="4">
                  <c:v>0.93</c:v>
                </c:pt>
                <c:pt idx="5">
                  <c:v>0.36</c:v>
                </c:pt>
                <c:pt idx="6">
                  <c:v>0.25</c:v>
                </c:pt>
                <c:pt idx="7">
                  <c:v>2.5499999999999998</c:v>
                </c:pt>
                <c:pt idx="8">
                  <c:v>85.32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1D2-4ABD-A343-408820E936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0.62908208563410695"/>
          <c:y val="0.21788959023413251"/>
          <c:w val="0.36043676229975125"/>
          <c:h val="0.78211040976586754"/>
        </c:manualLayout>
      </c:layout>
      <c:overlay val="0"/>
      <c:txPr>
        <a:bodyPr/>
        <a:lstStyle/>
        <a:p>
          <a:pPr>
            <a:defRPr lang="es-ES"/>
          </a:pPr>
          <a:endParaRPr lang="es-MX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3200" dirty="0">
                <a:solidFill>
                  <a:schemeClr val="tx1"/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862840273026514E-2"/>
          <c:y val="0.1822026099977473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E64-4754-B5A0-477CF1CFB3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5E64-4754-B5A0-477CF1CFB3C8}"/>
              </c:ext>
            </c:extLst>
          </c:dPt>
          <c:dLbls>
            <c:dLbl>
              <c:idx val="0"/>
              <c:layout>
                <c:manualLayout>
                  <c:x val="9.9896469501450542E-3"/>
                  <c:y val="2.48016054645551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64-4754-B5A0-477CF1CFB3C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5E64-4754-B5A0-477CF1CFB3C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CIRCULANTE</c:v>
                </c:pt>
                <c:pt idx="1">
                  <c:v>TOTAL 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83.72</c:v>
                </c:pt>
                <c:pt idx="1">
                  <c:v>16.28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64-4754-B5A0-477CF1CFB3C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3200" b="1" i="0" u="none" strike="noStrike" kern="1200" cap="all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DEL PASIVO Y CAPITAL</a:t>
            </a:r>
          </a:p>
        </c:rich>
      </c:tx>
      <c:layout>
        <c:manualLayout>
          <c:xMode val="edge"/>
          <c:yMode val="edge"/>
          <c:x val="0.1439483670226195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112753907313625E-2"/>
          <c:y val="0.28206073257361947"/>
          <c:w val="0.8317744921853728"/>
          <c:h val="0.66835626504858092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PORCENTAJE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DE79-4385-ADF6-70E202F049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E79-4385-ADF6-70E202F049C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DE79-4385-ADF6-70E202F049C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E79-4385-ADF6-70E202F049C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16.420000000000002</c:v>
                </c:pt>
                <c:pt idx="1">
                  <c:v>83.58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60-4C45-BE3E-8D69548FF15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0.60819</cdr:x>
      <cdr:y>0.14979</cdr:y>
    </cdr:from>
    <cdr:to>
      <cdr:x>0.72237</cdr:x>
      <cdr:y>0.3118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6972969" y="1027259"/>
          <a:ext cx="1309093" cy="1111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0.27163</cdr:x>
      <cdr:y>0.2165</cdr:y>
    </cdr:from>
    <cdr:to>
      <cdr:x>0.32675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483767" y="1484784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0.43047</cdr:x>
      <cdr:y>0.16158</cdr:y>
    </cdr:from>
    <cdr:to>
      <cdr:x>0.46237</cdr:x>
      <cdr:y>0.19851</cdr:y>
    </cdr:to>
    <cdr:cxnSp macro="">
      <cdr:nvCxnSpPr>
        <cdr:cNvPr id="5" name="Conector recto 4"/>
        <cdr:cNvCxnSpPr/>
      </cdr:nvCxnSpPr>
      <cdr:spPr>
        <a:xfrm xmlns:a="http://schemas.openxmlformats.org/drawingml/2006/main" flipH="1">
          <a:off x="4935382" y="1108132"/>
          <a:ext cx="365760" cy="25321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0.43292</cdr:x>
      <cdr:y>0.18415</cdr:y>
    </cdr:from>
    <cdr:to>
      <cdr:x>0.47219</cdr:x>
      <cdr:y>0.20466</cdr:y>
    </cdr:to>
    <cdr:cxnSp macro="">
      <cdr:nvCxnSpPr>
        <cdr:cNvPr id="6" name="Conector recto 5"/>
        <cdr:cNvCxnSpPr/>
      </cdr:nvCxnSpPr>
      <cdr:spPr>
        <a:xfrm xmlns:a="http://schemas.openxmlformats.org/drawingml/2006/main" flipH="1">
          <a:off x="4963518" y="1262877"/>
          <a:ext cx="450166" cy="14067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0.29673</cdr:x>
      <cdr:y>0.13492</cdr:y>
    </cdr:from>
    <cdr:to>
      <cdr:x>0.32004</cdr:x>
      <cdr:y>0.1821</cdr:y>
    </cdr:to>
    <cdr:cxnSp macro="">
      <cdr:nvCxnSpPr>
        <cdr:cNvPr id="9" name="Conector recto 8"/>
        <cdr:cNvCxnSpPr/>
      </cdr:nvCxnSpPr>
      <cdr:spPr>
        <a:xfrm xmlns:a="http://schemas.openxmlformats.org/drawingml/2006/main">
          <a:off x="3402004" y="925252"/>
          <a:ext cx="267286" cy="323557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0.36789</cdr:x>
      <cdr:y>0.12466</cdr:y>
    </cdr:from>
    <cdr:to>
      <cdr:x>0.36789</cdr:x>
      <cdr:y>0.16774</cdr:y>
    </cdr:to>
    <cdr:cxnSp macro="">
      <cdr:nvCxnSpPr>
        <cdr:cNvPr id="12" name="Conector recto 11"/>
        <cdr:cNvCxnSpPr/>
      </cdr:nvCxnSpPr>
      <cdr:spPr>
        <a:xfrm xmlns:a="http://schemas.openxmlformats.org/drawingml/2006/main">
          <a:off x="4217930" y="854914"/>
          <a:ext cx="0" cy="29542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0.37648</cdr:x>
      <cdr:y>0.14107</cdr:y>
    </cdr:from>
    <cdr:to>
      <cdr:x>0.3912</cdr:x>
      <cdr:y>0.17389</cdr:y>
    </cdr:to>
    <cdr:cxnSp macro="">
      <cdr:nvCxnSpPr>
        <cdr:cNvPr id="14" name="Conector recto 13"/>
        <cdr:cNvCxnSpPr/>
      </cdr:nvCxnSpPr>
      <cdr:spPr>
        <a:xfrm xmlns:a="http://schemas.openxmlformats.org/drawingml/2006/main" flipH="1">
          <a:off x="4316404" y="967455"/>
          <a:ext cx="168812" cy="22508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75000"/>
              </a:schemeClr>
            </a:gs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08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59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23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89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44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74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97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85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07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62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623DD-2A5F-4393-B2EE-BF0ECA385AA2}" type="datetimeFigureOut">
              <a:rPr lang="es-MX" smtClean="0"/>
              <a:t>27/02/2018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B0606-A86F-419C-AA32-821DB0B5A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849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jpg"/><Relationship Id="rId4" Type="http://schemas.openxmlformats.org/officeDocument/2006/relationships/image" Target="../media/image176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jpg"/><Relationship Id="rId4" Type="http://schemas.openxmlformats.org/officeDocument/2006/relationships/image" Target="../media/image187.jp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2.jpg"/><Relationship Id="rId4" Type="http://schemas.openxmlformats.org/officeDocument/2006/relationships/image" Target="../media/image201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6.jpg"/><Relationship Id="rId4" Type="http://schemas.openxmlformats.org/officeDocument/2006/relationships/image" Target="../media/image205.jp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22" y="0"/>
            <a:ext cx="1696278" cy="21468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8640" y="715085"/>
            <a:ext cx="975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25440" y="4222101"/>
            <a:ext cx="557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  <a:latin typeface="Arial Black" panose="020B0A04020102020204" pitchFamily="34" charset="0"/>
              </a:rPr>
              <a:t>Cuarto Trimestre 2017</a:t>
            </a:r>
          </a:p>
        </p:txBody>
      </p:sp>
    </p:spTree>
    <p:extLst>
      <p:ext uri="{BB962C8B-B14F-4D97-AF65-F5344CB8AC3E}">
        <p14:creationId xmlns:p14="http://schemas.microsoft.com/office/powerpoint/2010/main" val="13592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r="2" b="19191"/>
          <a:stretch/>
        </p:blipFill>
        <p:spPr>
          <a:xfrm>
            <a:off x="6350089" y="3511294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r="-2" b="38688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6" r="-2" b="17730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r="-3" b="15797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56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07166" y="2099477"/>
            <a:ext cx="9521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CONTINUAMENTE SE DA MANTENIMIENTO A LUMINARIAS DEL CONDOMINIO</a:t>
            </a:r>
          </a:p>
        </p:txBody>
      </p:sp>
    </p:spTree>
    <p:extLst>
      <p:ext uri="{BB962C8B-B14F-4D97-AF65-F5344CB8AC3E}">
        <p14:creationId xmlns:p14="http://schemas.microsoft.com/office/powerpoint/2010/main" val="17895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1" r="-2" b="17565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6" r="-2" b="26360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1" r="-3" b="7606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96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5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3" r="-3" b="13846"/>
          <a:stretch/>
        </p:blipFill>
        <p:spPr>
          <a:xfrm>
            <a:off x="5923296" y="88953"/>
            <a:ext cx="6213838" cy="33400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r="-3" b="4502"/>
          <a:stretch/>
        </p:blipFill>
        <p:spPr>
          <a:xfrm>
            <a:off x="-93618" y="60878"/>
            <a:ext cx="6213839" cy="33400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7" r="-3" b="1749"/>
          <a:stretch/>
        </p:blipFill>
        <p:spPr>
          <a:xfrm>
            <a:off x="-93619" y="3231025"/>
            <a:ext cx="6213840" cy="33052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r="-3" b="17532"/>
          <a:stretch/>
        </p:blipFill>
        <p:spPr>
          <a:xfrm>
            <a:off x="5923295" y="3231025"/>
            <a:ext cx="6213839" cy="330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7" r="2" b="11970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5" r="-2" b="23491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 r="-2" b="34855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 r="-3" b="19622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96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78" b="-1"/>
          <a:stretch/>
        </p:blipFill>
        <p:spPr>
          <a:xfrm>
            <a:off x="-119270" y="331302"/>
            <a:ext cx="6161339" cy="62145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24803" b="-1"/>
          <a:stretch/>
        </p:blipFill>
        <p:spPr>
          <a:xfrm>
            <a:off x="6042069" y="331302"/>
            <a:ext cx="6161339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9018" y="2130904"/>
            <a:ext cx="105339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SE RETIRO BOMBA EN LA PLANTA TRATADORA DE AGUAS RESIDUALES PARA LIMPIEZA DEL CARCAMO</a:t>
            </a:r>
          </a:p>
        </p:txBody>
      </p:sp>
    </p:spTree>
    <p:extLst>
      <p:ext uri="{BB962C8B-B14F-4D97-AF65-F5344CB8AC3E}">
        <p14:creationId xmlns:p14="http://schemas.microsoft.com/office/powerpoint/2010/main" val="28815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 b="133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2" r="2" b="8965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4" r="-2" b="15592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0" r="-2" b="9246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r="-3" b="6625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19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50720" y="950341"/>
            <a:ext cx="78551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CON APOYO  DE TRABAJADORES DEL CONDOMINIO SE DIO INICIO A LA RECOLECCION Y POSTERIOS RETIRO DEL ESCOMBRO SOBRE LAS AVENIDAS</a:t>
            </a:r>
          </a:p>
        </p:txBody>
      </p:sp>
    </p:spTree>
    <p:extLst>
      <p:ext uri="{BB962C8B-B14F-4D97-AF65-F5344CB8AC3E}">
        <p14:creationId xmlns:p14="http://schemas.microsoft.com/office/powerpoint/2010/main" val="26478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 r="2" b="6909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5" r="-2" b="24171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8" r="-2" b="24728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9" r="-3" b="7898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96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78157" y="1579753"/>
            <a:ext cx="7566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Arial Black" panose="020B0A04020102020204" pitchFamily="34" charset="0"/>
              </a:rPr>
              <a:t>SE CONTINUO CON EL PROGRAMA DE INSTALACION DE EQUIPOS (FILTROS) PARA EL MEJOR FUNCIONAMIENTO EN ALBERCAS DE ÁREAS COMUNES</a:t>
            </a:r>
          </a:p>
        </p:txBody>
      </p:sp>
    </p:spTree>
    <p:extLst>
      <p:ext uri="{BB962C8B-B14F-4D97-AF65-F5344CB8AC3E}">
        <p14:creationId xmlns:p14="http://schemas.microsoft.com/office/powerpoint/2010/main" val="25921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8" b="72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-1" b="-1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6" r="4072" b="-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24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50472" y="2397291"/>
            <a:ext cx="6549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Arial Black" panose="020B0A04020102020204" pitchFamily="34" charset="0"/>
              </a:rPr>
              <a:t>SE EMPAREJO UNA NUEVA CALLE DEL CONDOMINIO</a:t>
            </a:r>
          </a:p>
        </p:txBody>
      </p:sp>
    </p:spTree>
    <p:extLst>
      <p:ext uri="{BB962C8B-B14F-4D97-AF65-F5344CB8AC3E}">
        <p14:creationId xmlns:p14="http://schemas.microsoft.com/office/powerpoint/2010/main" val="35607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5" b="203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7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" r="2" b="22427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r="-2" b="38408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 r="-2" b="36681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0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97"/>
          <a:stretch/>
        </p:blipFill>
        <p:spPr>
          <a:xfrm>
            <a:off x="5635893" y="3272588"/>
            <a:ext cx="6105382" cy="35854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1" r="1" b="10736"/>
          <a:stretch/>
        </p:blipFill>
        <p:spPr>
          <a:xfrm>
            <a:off x="473861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-1" b="-1"/>
          <a:stretch/>
        </p:blipFill>
        <p:spPr>
          <a:xfrm>
            <a:off x="7932143" y="-22547"/>
            <a:ext cx="3809132" cy="31395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 b="11999"/>
          <a:stretch/>
        </p:blipFill>
        <p:spPr>
          <a:xfrm>
            <a:off x="473842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8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 b="146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544603" y="230870"/>
            <a:ext cx="7022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CUARTO TRIMESTRE  2017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487415"/>
              </p:ext>
            </p:extLst>
          </p:nvPr>
        </p:nvGraphicFramePr>
        <p:xfrm>
          <a:off x="1144678" y="2057797"/>
          <a:ext cx="10618378" cy="4645090"/>
        </p:xfrm>
        <a:graphic>
          <a:graphicData uri="http://schemas.openxmlformats.org/drawingml/2006/table">
            <a:tbl>
              <a:tblPr firstRow="1" firstCol="1" bandRow="1"/>
              <a:tblGrid>
                <a:gridCol w="817136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2447014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3.75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-0.06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4.36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ÁREAS PRIVADAS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0.51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0.03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MANTENIMIENTO ADICIONAL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0.22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INGRESOS PENDIENTES POR DEMANDA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-3.17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INGRESOS (MOROSOS)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90.63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PRODUCTOS FINANCIEROS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208016"/>
                  </a:ext>
                </a:extLst>
              </a:tr>
              <a:tr h="464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PRODUCTOS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0.50</a:t>
                      </a:r>
                      <a:endParaRPr lang="es-MX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088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0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2741666313"/>
              </p:ext>
            </p:extLst>
          </p:nvPr>
        </p:nvGraphicFramePr>
        <p:xfrm>
          <a:off x="171190" y="214231"/>
          <a:ext cx="1146516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65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425538"/>
              </p:ext>
            </p:extLst>
          </p:nvPr>
        </p:nvGraphicFramePr>
        <p:xfrm>
          <a:off x="1037573" y="1672886"/>
          <a:ext cx="10894423" cy="5009445"/>
        </p:xfrm>
        <a:graphic>
          <a:graphicData uri="http://schemas.openxmlformats.org/drawingml/2006/table">
            <a:tbl>
              <a:tblPr firstRow="1" firstCol="1" bandRow="1"/>
              <a:tblGrid>
                <a:gridCol w="798451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909913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557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575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4.52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575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593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593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0.93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584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575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78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19-09-17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356463"/>
                  </a:ext>
                </a:extLst>
              </a:tr>
              <a:tr h="478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(RESERVA DE MOROSOS)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85.32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2691572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632521" y="160238"/>
            <a:ext cx="7022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CUARTO TRIMESTRE  2017</a:t>
            </a:r>
          </a:p>
        </p:txBody>
      </p:sp>
    </p:spTree>
    <p:extLst>
      <p:ext uri="{BB962C8B-B14F-4D97-AF65-F5344CB8AC3E}">
        <p14:creationId xmlns:p14="http://schemas.microsoft.com/office/powerpoint/2010/main" val="42247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67543" y="5935187"/>
            <a:ext cx="928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comparativos que se muestran son gastos correspondientes al cuarto periodo 2017.</a:t>
            </a:r>
          </a:p>
          <a:p>
            <a:r>
              <a:rPr lang="es-ES" dirty="0"/>
              <a:t>El porcentaje en Negro es lo que representa sobre el total de gastos del periodo reportado.</a:t>
            </a: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050950778"/>
              </p:ext>
            </p:extLst>
          </p:nvPr>
        </p:nvGraphicFramePr>
        <p:xfrm>
          <a:off x="1344800" y="104503"/>
          <a:ext cx="10005149" cy="5830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Conector recto 4"/>
          <p:cNvCxnSpPr/>
          <p:nvPr/>
        </p:nvCxnSpPr>
        <p:spPr>
          <a:xfrm flipH="1">
            <a:off x="6316394" y="1659988"/>
            <a:ext cx="323557" cy="182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H="1">
            <a:off x="6358597" y="1842868"/>
            <a:ext cx="520505" cy="56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0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837358566"/>
              </p:ext>
            </p:extLst>
          </p:nvPr>
        </p:nvGraphicFramePr>
        <p:xfrm>
          <a:off x="827989" y="2063932"/>
          <a:ext cx="6356581" cy="4096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4320444" y="311956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dirty="0"/>
              <a:t>Al 31 de Diciembre de 2017</a:t>
            </a:r>
          </a:p>
          <a:p>
            <a:pPr algn="ctr"/>
            <a:r>
              <a:rPr lang="es-ES" sz="1600" dirty="0"/>
              <a:t>en porcentajes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530546831"/>
              </p:ext>
            </p:extLst>
          </p:nvPr>
        </p:nvGraphicFramePr>
        <p:xfrm>
          <a:off x="5416732" y="2307213"/>
          <a:ext cx="6463776" cy="3936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85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r="-3" b="9058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r="1" b="26759"/>
          <a:stretch/>
        </p:blipFill>
        <p:spPr>
          <a:xfrm>
            <a:off x="0" y="0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r="8639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8" b="171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b="204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 b="155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" b="185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CuadroTexto"/>
          <p:cNvSpPr txBox="1"/>
          <p:nvPr/>
        </p:nvSpPr>
        <p:spPr>
          <a:xfrm>
            <a:off x="1149532" y="1199450"/>
            <a:ext cx="99538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itchFamily="34" charset="0"/>
              </a:rPr>
              <a:t>DEBIDO AL SISMO OCURRIDO  EL 19 DE SEPTIEMBRE SE TUVO LA NECESIDAD DE INICIAR INMEDIATAMENTE LOS TRABAJOS DE RECONSTRUCCIÓN DE MUROS DEL CONDOMINIO</a:t>
            </a:r>
          </a:p>
        </p:txBody>
      </p:sp>
    </p:spTree>
    <p:extLst>
      <p:ext uri="{BB962C8B-B14F-4D97-AF65-F5344CB8AC3E}">
        <p14:creationId xmlns:p14="http://schemas.microsoft.com/office/powerpoint/2010/main" val="10640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59876" y="1401002"/>
            <a:ext cx="77070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EN DIVERSAS VISITAS POR PARTE DE PERSONAL DE PROTECCION CIVIL</a:t>
            </a:r>
          </a:p>
          <a:p>
            <a:pPr algn="ctr"/>
            <a:r>
              <a:rPr lang="es-MX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SE REALIZO RECORRIDO PARA CENSAR LOS DAÑOS ACAECIDOS POR EL SISMO</a:t>
            </a:r>
          </a:p>
        </p:txBody>
      </p:sp>
    </p:spTree>
    <p:extLst>
      <p:ext uri="{BB962C8B-B14F-4D97-AF65-F5344CB8AC3E}">
        <p14:creationId xmlns:p14="http://schemas.microsoft.com/office/powerpoint/2010/main" val="39842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85011" y="2202873"/>
            <a:ext cx="62677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RECONSTRUCCION DE LA BARDA DE CONTENCION EN LA </a:t>
            </a:r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MANZANA 14</a:t>
            </a:r>
          </a:p>
        </p:txBody>
      </p:sp>
    </p:spTree>
    <p:extLst>
      <p:ext uri="{BB962C8B-B14F-4D97-AF65-F5344CB8AC3E}">
        <p14:creationId xmlns:p14="http://schemas.microsoft.com/office/powerpoint/2010/main" val="32985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r="-3" b="645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1" r="1" b="1761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754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2" r="-3" b="-3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r="-3" b="28217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 r="-3" b="17824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" r="-3" b="26657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5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6" r="-3" b="1442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" r="1" b="27348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b="2435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r="2543" b="-1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r="-1" b="26731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r="20058" b="-4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r="24241" b="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6" r="2" b="2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" r="-2" b="38443"/>
          <a:stretch/>
        </p:blipFill>
        <p:spPr>
          <a:xfrm>
            <a:off x="20" y="3511052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1" r="-2" b="4776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" r="-3" b="19029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3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 b="198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24447" y="1182385"/>
            <a:ext cx="62677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MANZANA 9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MURO COLINDANTE CON TERRENO BALDIO EN DIRECCION ALA AUTOPISTA</a:t>
            </a:r>
          </a:p>
        </p:txBody>
      </p:sp>
    </p:spTree>
    <p:extLst>
      <p:ext uri="{BB962C8B-B14F-4D97-AF65-F5344CB8AC3E}">
        <p14:creationId xmlns:p14="http://schemas.microsoft.com/office/powerpoint/2010/main" val="13264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 b="199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 b="-1"/>
          <a:stretch/>
        </p:blipFill>
        <p:spPr>
          <a:xfrm>
            <a:off x="20" y="-5475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r="12981" b="-1"/>
          <a:stretch/>
        </p:blipFill>
        <p:spPr>
          <a:xfrm>
            <a:off x="5790353" y="-5475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28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r="6914" b="-1"/>
          <a:stretch/>
        </p:blipFill>
        <p:spPr>
          <a:xfrm>
            <a:off x="6102810" y="0"/>
            <a:ext cx="6089190" cy="704748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r="14528" b="-1"/>
          <a:stretch/>
        </p:blipFill>
        <p:spPr>
          <a:xfrm>
            <a:off x="0" y="0"/>
            <a:ext cx="6089190" cy="70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3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470"/>
            <a:ext cx="12192000" cy="74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r="2" b="8196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7" r="-2" b="26850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7" r="-2" b="23099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r="-3" b="21579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3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5" r="11265" b="-1"/>
          <a:stretch/>
        </p:blipFill>
        <p:spPr>
          <a:xfrm>
            <a:off x="6184408" y="139036"/>
            <a:ext cx="6007592" cy="65243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r="2668" b="-1"/>
          <a:stretch/>
        </p:blipFill>
        <p:spPr>
          <a:xfrm>
            <a:off x="116379" y="139036"/>
            <a:ext cx="6007592" cy="65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 b="-1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4" r="6714" b="-1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05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24447" y="1182385"/>
            <a:ext cx="62677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MANZANA 12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MURO COLINDANTE CON TERRENO BALDIO EN DIRECCION ALA AUTOPISTA</a:t>
            </a:r>
          </a:p>
        </p:txBody>
      </p:sp>
    </p:spTree>
    <p:extLst>
      <p:ext uri="{BB962C8B-B14F-4D97-AF65-F5344CB8AC3E}">
        <p14:creationId xmlns:p14="http://schemas.microsoft.com/office/powerpoint/2010/main" val="13196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33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9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 r="1" b="24412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0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" r="1" b="27067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 b="498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r="23746" b="-1"/>
          <a:stretch/>
        </p:blipFill>
        <p:spPr>
          <a:xfrm>
            <a:off x="0" y="244361"/>
            <a:ext cx="6141803" cy="63692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8495" b="-1"/>
          <a:stretch/>
        </p:blipFill>
        <p:spPr>
          <a:xfrm>
            <a:off x="6050197" y="244361"/>
            <a:ext cx="6141803" cy="6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5" b="138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r="4259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r="22168" b="-1"/>
          <a:stretch/>
        </p:blipFill>
        <p:spPr>
          <a:xfrm>
            <a:off x="-417172" y="119267"/>
            <a:ext cx="6304586" cy="663860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24397" b="-1"/>
          <a:stretch/>
        </p:blipFill>
        <p:spPr>
          <a:xfrm>
            <a:off x="5887414" y="106016"/>
            <a:ext cx="6304586" cy="66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24447" y="1182385"/>
            <a:ext cx="62677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CERRADA DEL CASTILLO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MURO COLINDANTE CON TERRENO BALDIO A UN COSTADO DE MANZANA 1</a:t>
            </a:r>
          </a:p>
        </p:txBody>
      </p:sp>
    </p:spTree>
    <p:extLst>
      <p:ext uri="{BB962C8B-B14F-4D97-AF65-F5344CB8AC3E}">
        <p14:creationId xmlns:p14="http://schemas.microsoft.com/office/powerpoint/2010/main" val="41088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4" b="151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r="13668" b="-1"/>
          <a:stretch/>
        </p:blipFill>
        <p:spPr>
          <a:xfrm>
            <a:off x="22980" y="0"/>
            <a:ext cx="607302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6" r="6551" b="-1"/>
          <a:stretch/>
        </p:blipFill>
        <p:spPr>
          <a:xfrm>
            <a:off x="6133155" y="0"/>
            <a:ext cx="6073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9" b="112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160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24447" y="1182385"/>
            <a:ext cx="73294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MANZANA 15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MURO COLINDANTE CON EL FRACCIONAMIENTO SANTA FE</a:t>
            </a:r>
          </a:p>
        </p:txBody>
      </p:sp>
    </p:spTree>
    <p:extLst>
      <p:ext uri="{BB962C8B-B14F-4D97-AF65-F5344CB8AC3E}">
        <p14:creationId xmlns:p14="http://schemas.microsoft.com/office/powerpoint/2010/main" val="38437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188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 b="159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" r="2" b="19538"/>
          <a:stretch/>
        </p:blipFill>
        <p:spPr>
          <a:xfrm>
            <a:off x="6350069" y="3511052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9" r="-2" b="32317"/>
          <a:stretch/>
        </p:blipFill>
        <p:spPr>
          <a:xfrm>
            <a:off x="0" y="3511052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4" r="-2" b="29092"/>
          <a:stretch/>
        </p:blipFill>
        <p:spPr>
          <a:xfrm>
            <a:off x="4493416" y="0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r="-3" b="17235"/>
          <a:stretch/>
        </p:blipFill>
        <p:spPr>
          <a:xfrm>
            <a:off x="0" y="-233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32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7" b="75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" b="193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49978" y="1748442"/>
            <a:ext cx="7329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MANZANA 13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MUROS A UN COSTADO DE P. DEL RIO</a:t>
            </a:r>
          </a:p>
        </p:txBody>
      </p:sp>
    </p:spTree>
    <p:extLst>
      <p:ext uri="{BB962C8B-B14F-4D97-AF65-F5344CB8AC3E}">
        <p14:creationId xmlns:p14="http://schemas.microsoft.com/office/powerpoint/2010/main" val="18455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" b="198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9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6" b="152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3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153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9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0" r="1" b="11337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8" b="815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8" b="132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24447" y="1182385"/>
            <a:ext cx="7329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MANZANA 13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AL FINAL DE LA AVENIDA PASEO DE LAS COLINAS</a:t>
            </a:r>
          </a:p>
        </p:txBody>
      </p:sp>
    </p:spTree>
    <p:extLst>
      <p:ext uri="{BB962C8B-B14F-4D97-AF65-F5344CB8AC3E}">
        <p14:creationId xmlns:p14="http://schemas.microsoft.com/office/powerpoint/2010/main" val="10332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7" r="1557" b="-1"/>
          <a:stretch/>
        </p:blipFill>
        <p:spPr>
          <a:xfrm>
            <a:off x="5979016" y="-53796"/>
            <a:ext cx="6050278" cy="72197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2" r="-3" b="23427"/>
          <a:stretch/>
        </p:blipFill>
        <p:spPr>
          <a:xfrm>
            <a:off x="159024" y="-102993"/>
            <a:ext cx="6050279" cy="35772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9076"/>
          <a:stretch/>
        </p:blipFill>
        <p:spPr>
          <a:xfrm>
            <a:off x="159023" y="3477048"/>
            <a:ext cx="6050279" cy="35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939935" y="144494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MANZANA 14</a:t>
            </a:r>
          </a:p>
          <a:p>
            <a:pPr lvl="0" algn="ctr"/>
            <a:endParaRPr lang="es-MX" sz="4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es-MX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MUROS DE CONTENCION POR LA CALLE DE PALMERAS</a:t>
            </a:r>
          </a:p>
        </p:txBody>
      </p:sp>
    </p:spTree>
    <p:extLst>
      <p:ext uri="{BB962C8B-B14F-4D97-AF65-F5344CB8AC3E}">
        <p14:creationId xmlns:p14="http://schemas.microsoft.com/office/powerpoint/2010/main" val="42592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-348" r="9073" b="347"/>
          <a:stretch/>
        </p:blipFill>
        <p:spPr>
          <a:xfrm>
            <a:off x="-384313" y="-23831"/>
            <a:ext cx="6480313" cy="68818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r="19508" b="-1"/>
          <a:stretch/>
        </p:blipFill>
        <p:spPr>
          <a:xfrm>
            <a:off x="6176435" y="0"/>
            <a:ext cx="6015565" cy="68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6" b="59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 r="2" b="18562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4" r="-2" b="24302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 r="-2" b="25031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r="-3" b="16903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9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b="192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3" b="180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r="2" b="16639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1" r="-2" b="29975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r="-2" b="13480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" r="-3" b="20560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09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31374" y="156131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ENTRADA DEL CONDOMINIO</a:t>
            </a:r>
          </a:p>
          <a:p>
            <a:pPr lvl="0" algn="ctr"/>
            <a:endParaRPr lang="es-MX" sz="4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es-MX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ENFRENTE DE LA CASETA DE VIGILANCIA</a:t>
            </a:r>
          </a:p>
        </p:txBody>
      </p:sp>
    </p:spTree>
    <p:extLst>
      <p:ext uri="{BB962C8B-B14F-4D97-AF65-F5344CB8AC3E}">
        <p14:creationId xmlns:p14="http://schemas.microsoft.com/office/powerpoint/2010/main" val="392834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1" b="130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 r="-2" b="27547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3" r="-2" b="4333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36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3" b="6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 b="190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69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657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r="72" b="-2"/>
          <a:stretch/>
        </p:blipFill>
        <p:spPr>
          <a:xfrm>
            <a:off x="-111624" y="161881"/>
            <a:ext cx="6696115" cy="6696119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15156" b="-2"/>
          <a:stretch/>
        </p:blipFill>
        <p:spPr>
          <a:xfrm>
            <a:off x="5816825" y="161881"/>
            <a:ext cx="6696115" cy="6696119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10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7" b="169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67542" y="1402791"/>
            <a:ext cx="9222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000" b="1" dirty="0">
                <a:solidFill>
                  <a:prstClr val="white"/>
                </a:solidFill>
                <a:latin typeface="Arial Black" panose="020B0A04020102020204" pitchFamily="34" charset="0"/>
              </a:rPr>
              <a:t>SE LLEVO A CABO EL ANÁLISIS Y POSTERIOR DIAGNOSTICO EN LAS ESTRUCTURAS DE CONTENCION Y CONDICIONES DEL TERRENO EN DIVERSAS ZONAS DEL CONDOMINIO</a:t>
            </a:r>
          </a:p>
        </p:txBody>
      </p:sp>
    </p:spTree>
    <p:extLst>
      <p:ext uri="{BB962C8B-B14F-4D97-AF65-F5344CB8AC3E}">
        <p14:creationId xmlns:p14="http://schemas.microsoft.com/office/powerpoint/2010/main" val="14264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r="2" b="9338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r="-2" b="30099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9" r="-2" b="25158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 r="-3" b="15427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01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4" b="131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27729" b="-1"/>
          <a:stretch/>
        </p:blipFill>
        <p:spPr>
          <a:xfrm>
            <a:off x="5864902" y="0"/>
            <a:ext cx="6327098" cy="68638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r="-3" b="18781"/>
          <a:stretch/>
        </p:blipFill>
        <p:spPr>
          <a:xfrm>
            <a:off x="-276821" y="0"/>
            <a:ext cx="6327100" cy="340092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3" r="-3" b="2763"/>
          <a:stretch/>
        </p:blipFill>
        <p:spPr>
          <a:xfrm>
            <a:off x="-276820" y="3400926"/>
            <a:ext cx="6327099" cy="34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9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0" b="77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 b="124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5" b="67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0" b="65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" r="-3" b="26887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8" r="-3" b="15251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5" r="-3" b="3871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9" r="-3" b="10697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r="2" b="11115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4" r="-2" b="18813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r="-2" b="16817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 r="-3" b="8820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8070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 r="2" b="13812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0" r="-2" b="19607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r="-2" b="39270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r="-3" b="12972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91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8" r="2" b="8220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r="-2" b="33821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1" r="-2" b="23955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" r="-3" b="21862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28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0" r="1" b="21998"/>
          <a:stretch/>
        </p:blipFill>
        <p:spPr>
          <a:xfrm>
            <a:off x="0" y="4106568"/>
            <a:ext cx="5774637" cy="27514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212"/>
          <a:stretch/>
        </p:blipFill>
        <p:spPr>
          <a:xfrm>
            <a:off x="6733205" y="26503"/>
            <a:ext cx="5458795" cy="31042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074"/>
          <a:stretch/>
        </p:blipFill>
        <p:spPr>
          <a:xfrm>
            <a:off x="0" y="26503"/>
            <a:ext cx="7123106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 r="-1" b="21367"/>
          <a:stretch/>
        </p:blipFill>
        <p:spPr>
          <a:xfrm>
            <a:off x="5014372" y="3130711"/>
            <a:ext cx="7177628" cy="372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0" b="50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75659" y="764088"/>
            <a:ext cx="97884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000" b="1" dirty="0">
                <a:solidFill>
                  <a:srgbClr val="00B0F0"/>
                </a:solidFill>
                <a:latin typeface="Arial Black" panose="020B0A04020102020204" pitchFamily="34" charset="0"/>
              </a:rPr>
              <a:t>REINSTALACION DE CERCADOS ELECTRICOS</a:t>
            </a:r>
          </a:p>
          <a:p>
            <a:pPr lvl="0" algn="ctr"/>
            <a:endParaRPr lang="es-MX" sz="4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es-MX" sz="3600" b="1" dirty="0">
                <a:solidFill>
                  <a:prstClr val="white"/>
                </a:solidFill>
                <a:latin typeface="Arial Black" panose="020B0A04020102020204" pitchFamily="34" charset="0"/>
              </a:rPr>
              <a:t>CONSECUENCIA DEL DERRUMBE  DE DIVERSOS MUROS SE VOLVIERON A INSTALAR CERCADOS ELECTRICOS PARA EL RESGUARDO DEL CONDOMINIO</a:t>
            </a:r>
          </a:p>
        </p:txBody>
      </p:sp>
    </p:spTree>
    <p:extLst>
      <p:ext uri="{BB962C8B-B14F-4D97-AF65-F5344CB8AC3E}">
        <p14:creationId xmlns:p14="http://schemas.microsoft.com/office/powerpoint/2010/main" val="5772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 r="-2" b="42820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85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9" r="-3" b="5108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4" r="1" b="11403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" b="2436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428</Words>
  <Application>Microsoft Office PowerPoint</Application>
  <PresentationFormat>Panorámica</PresentationFormat>
  <Paragraphs>112</Paragraphs>
  <Slides>124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124</vt:i4>
      </vt:variant>
    </vt:vector>
  </HeadingPairs>
  <TitlesOfParts>
    <vt:vector size="130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 - Erika</dc:creator>
  <cp:lastModifiedBy>Ale - Erika</cp:lastModifiedBy>
  <cp:revision>126</cp:revision>
  <dcterms:created xsi:type="dcterms:W3CDTF">2018-01-10T08:14:19Z</dcterms:created>
  <dcterms:modified xsi:type="dcterms:W3CDTF">2018-02-28T09:05:43Z</dcterms:modified>
</cp:coreProperties>
</file>