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328" r:id="rId4"/>
    <p:sldId id="259" r:id="rId5"/>
    <p:sldId id="264" r:id="rId6"/>
    <p:sldId id="263" r:id="rId7"/>
    <p:sldId id="265" r:id="rId8"/>
    <p:sldId id="266" r:id="rId9"/>
    <p:sldId id="267" r:id="rId10"/>
    <p:sldId id="337" r:id="rId11"/>
    <p:sldId id="333" r:id="rId12"/>
    <p:sldId id="332" r:id="rId13"/>
    <p:sldId id="272" r:id="rId14"/>
    <p:sldId id="273" r:id="rId15"/>
    <p:sldId id="274" r:id="rId16"/>
    <p:sldId id="268" r:id="rId17"/>
    <p:sldId id="276" r:id="rId18"/>
    <p:sldId id="277" r:id="rId19"/>
    <p:sldId id="278" r:id="rId20"/>
    <p:sldId id="279" r:id="rId21"/>
    <p:sldId id="301" r:id="rId22"/>
    <p:sldId id="280" r:id="rId23"/>
    <p:sldId id="282" r:id="rId24"/>
    <p:sldId id="283" r:id="rId25"/>
    <p:sldId id="285" r:id="rId26"/>
    <p:sldId id="286" r:id="rId27"/>
    <p:sldId id="287" r:id="rId28"/>
    <p:sldId id="288" r:id="rId29"/>
    <p:sldId id="334" r:id="rId30"/>
    <p:sldId id="290" r:id="rId31"/>
    <p:sldId id="293" r:id="rId32"/>
    <p:sldId id="294" r:id="rId33"/>
    <p:sldId id="335" r:id="rId34"/>
    <p:sldId id="336" r:id="rId35"/>
    <p:sldId id="295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22" r:id="rId45"/>
    <p:sldId id="323" r:id="rId46"/>
    <p:sldId id="324" r:id="rId47"/>
    <p:sldId id="325" r:id="rId48"/>
    <p:sldId id="326" r:id="rId4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INGRESOS</a:t>
            </a:r>
            <a:r>
              <a:rPr lang="es-ES" sz="3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2017</a:t>
            </a:r>
            <a:endParaRPr lang="en-US" sz="3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c:rich>
      </c:tx>
      <c:layout/>
      <c:overlay val="0"/>
    </c:title>
    <c:autoTitleDeleted val="0"/>
    <c:view3D>
      <c:rotX val="70"/>
      <c:rotY val="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Ingresos</c:v>
                </c:pt>
              </c:strCache>
            </c:strRef>
          </c:tx>
          <c:explosion val="25"/>
          <c:dPt>
            <c:idx val="0"/>
            <c:bubble3D val="0"/>
            <c:explosion val="18"/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Hoja1!$A$2:$A$7</c:f>
              <c:strCache>
                <c:ptCount val="6"/>
                <c:pt idx="0">
                  <c:v>Cuotas del Ejercicio</c:v>
                </c:pt>
                <c:pt idx="1">
                  <c:v>Cuotas de Ejercicios Anteriores</c:v>
                </c:pt>
                <c:pt idx="2">
                  <c:v>Cuotas Extraordinarias</c:v>
                </c:pt>
                <c:pt idx="3">
                  <c:v>Mantenimiento Adicional</c:v>
                </c:pt>
                <c:pt idx="4">
                  <c:v>Servicio Areas Privadas</c:v>
                </c:pt>
                <c:pt idx="5">
                  <c:v>Otras Cuotas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76.61</c:v>
                </c:pt>
                <c:pt idx="1">
                  <c:v>10.07</c:v>
                </c:pt>
                <c:pt idx="2">
                  <c:v>5.9</c:v>
                </c:pt>
                <c:pt idx="3">
                  <c:v>5.44</c:v>
                </c:pt>
                <c:pt idx="4">
                  <c:v>0.59</c:v>
                </c:pt>
                <c:pt idx="5">
                  <c:v>1.39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9DE-40DF-A571-05004AEB7C7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4665614610652489"/>
          <c:y val="0.34771653543307085"/>
          <c:w val="0.27912776514676757"/>
          <c:h val="0.3083910761154855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es-ES" dirty="0"/>
              <a:t>GASTOS acumulados al mes de Marzo </a:t>
            </a:r>
            <a:r>
              <a:rPr lang="es-ES" dirty="0" smtClean="0"/>
              <a:t>2017</a:t>
            </a:r>
            <a:endParaRPr lang="es-ES" dirty="0"/>
          </a:p>
          <a:p>
            <a:pPr>
              <a:defRPr lang="es-ES"/>
            </a:pPr>
            <a:r>
              <a:rPr lang="es-ES" dirty="0"/>
              <a:t>% sobre el </a:t>
            </a:r>
            <a:r>
              <a:rPr lang="es-ES" dirty="0" smtClean="0"/>
              <a:t>total del gasto</a:t>
            </a:r>
            <a:endParaRPr lang="es-ES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57588701846875"/>
          <c:y val="0.18898792742673137"/>
          <c:w val="0.6084556819092799"/>
          <c:h val="0.6859993468781718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32"/>
          <c:dLbls>
            <c:dLbl>
              <c:idx val="0"/>
              <c:layout>
                <c:manualLayout>
                  <c:x val="-9.2645889033390206E-3"/>
                  <c:y val="-3.74248988209350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3EE-460F-951C-E1584C753B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747504036592558"/>
                  <c:y val="-0.2243889006101050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3EE-460F-951C-E1584C753B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595452279084599"/>
                  <c:y val="-9.45942030347454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3EE-460F-951C-E1584C753B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3805681219065E-2"/>
                  <c:y val="-6.0468979062511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3EE-460F-951C-E1584C753B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1191685197997397E-2"/>
                  <c:y val="-1.59977649763810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3EE-460F-951C-E1584C753B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ALBERCAS</c:v>
                </c:pt>
                <c:pt idx="4">
                  <c:v>GENERALES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29.4</c:v>
                </c:pt>
                <c:pt idx="1">
                  <c:v>34.700000000000003</c:v>
                </c:pt>
                <c:pt idx="2">
                  <c:v>16.100000000000001</c:v>
                </c:pt>
                <c:pt idx="3">
                  <c:v>10.4</c:v>
                </c:pt>
                <c:pt idx="4">
                  <c:v>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3EE-460F-951C-E1584C753B3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/>
      <c:overlay val="0"/>
      <c:txPr>
        <a:bodyPr/>
        <a:lstStyle/>
        <a:p>
          <a:pPr>
            <a:defRPr lang="es-ES"/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pt-BR" dirty="0" smtClean="0"/>
              <a:t>TOTAL</a:t>
            </a:r>
            <a:r>
              <a:rPr lang="pt-BR" baseline="0" dirty="0" smtClean="0"/>
              <a:t> </a:t>
            </a:r>
            <a:r>
              <a:rPr lang="pt-BR" dirty="0" smtClean="0"/>
              <a:t>A </a:t>
            </a:r>
            <a:r>
              <a:rPr lang="pt-BR" dirty="0"/>
              <a:t>C T I V O</a:t>
            </a:r>
          </a:p>
        </c:rich>
      </c:tx>
      <c:layout/>
      <c:overlay val="0"/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862840273026514E-2"/>
          <c:y val="0.1822026099977473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25"/>
          <c:dPt>
            <c:idx val="0"/>
            <c:bubble3D val="0"/>
            <c:explosion val="16"/>
          </c:dPt>
          <c:dLbls>
            <c:dLbl>
              <c:idx val="1"/>
              <c:layout>
                <c:manualLayout>
                  <c:x val="3.1165315310783233E-3"/>
                  <c:y val="-2.39168146820366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33C-4B79-94CE-40628279793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CIRCULANTE</c:v>
                </c:pt>
                <c:pt idx="1">
                  <c:v>TOTAL 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94.79</c:v>
                </c:pt>
                <c:pt idx="1">
                  <c:v>5.21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3C-4B79-94CE-40628279793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807993372837195"/>
          <c:y val="0.22581971925995337"/>
          <c:w val="0.27321193179230446"/>
          <c:h val="0.39168891835082792"/>
        </c:manualLayout>
      </c:layout>
      <c:overlay val="0"/>
      <c:txPr>
        <a:bodyPr/>
        <a:lstStyle/>
        <a:p>
          <a:pPr>
            <a:defRPr lang="es-ES" sz="1600" baseline="0">
              <a:latin typeface="Arial" pitchFamily="34" charset="0"/>
            </a:defRPr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es-MX" dirty="0" smtClean="0"/>
              <a:t>TOTAL PASIVO+PATRIMONIO</a:t>
            </a:r>
            <a:endParaRPr lang="es-MX" dirty="0"/>
          </a:p>
        </c:rich>
      </c:tx>
      <c:layout/>
      <c:overlay val="0"/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PASIVO Y CAPITAL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TOTAL PASIVO</c:v>
                </c:pt>
                <c:pt idx="1">
                  <c:v>TOTAL PATRIMONIO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53.83</c:v>
                </c:pt>
                <c:pt idx="1">
                  <c:v>46.17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FE-4312-A31F-6C6794F6468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lang="es-ES" sz="1600" baseline="0">
              <a:latin typeface="Arial" pitchFamily="34" charset="0"/>
            </a:defRPr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0.65604</cdr:x>
      <cdr:y>0.22852</cdr:y>
    </cdr:from>
    <cdr:to>
      <cdr:x>0.77022</cdr:x>
      <cdr:y>0.39053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7521628" y="1567193"/>
          <a:ext cx="1309093" cy="1111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 smtClean="0">
              <a:solidFill>
                <a:schemeClr val="tx1"/>
              </a:solidFill>
            </a:rPr>
            <a:t>Rubro del Ingreso</a:t>
          </a:r>
          <a:endParaRPr lang="es-ES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0.27163</cdr:x>
      <cdr:y>0.2165</cdr:y>
    </cdr:from>
    <cdr:to>
      <cdr:x>0.32675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483767" y="1484784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0.58007</cdr:x>
      <cdr:y>0.3019</cdr:y>
    </cdr:from>
    <cdr:to>
      <cdr:x>0.68636</cdr:x>
      <cdr:y>0.36893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4606718" y="1594034"/>
          <a:ext cx="844126" cy="353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dirty="0" smtClean="0">
              <a:solidFill>
                <a:srgbClr val="FFFF00"/>
              </a:solidFill>
            </a:rPr>
            <a:t>+11.7 </a:t>
          </a:r>
          <a:r>
            <a:rPr lang="es-ES" sz="1600" dirty="0">
              <a:solidFill>
                <a:srgbClr val="FFFF00"/>
              </a:solidFill>
            </a:rPr>
            <a:t>% vs. </a:t>
          </a:r>
          <a:r>
            <a:rPr lang="es-ES" sz="1600" dirty="0" smtClean="0">
              <a:solidFill>
                <a:srgbClr val="FFFF00"/>
              </a:solidFill>
            </a:rPr>
            <a:t>2016</a:t>
          </a:r>
          <a:endParaRPr lang="es-ES" sz="16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0.36276</cdr:x>
      <cdr:y>0.59215</cdr:y>
    </cdr:from>
    <cdr:to>
      <cdr:x>0.46905</cdr:x>
      <cdr:y>0.65918</cdr:y>
    </cdr:to>
    <cdr:sp macro="" textlink="">
      <cdr:nvSpPr>
        <cdr:cNvPr id="8" name="CuadroTexto 7"/>
        <cdr:cNvSpPr txBox="1"/>
      </cdr:nvSpPr>
      <cdr:spPr>
        <a:xfrm xmlns:a="http://schemas.openxmlformats.org/drawingml/2006/main">
          <a:off x="2880949" y="3126620"/>
          <a:ext cx="844126" cy="353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dirty="0" smtClean="0">
              <a:solidFill>
                <a:srgbClr val="FFFF00"/>
              </a:solidFill>
            </a:rPr>
            <a:t>-5.8 </a:t>
          </a:r>
          <a:r>
            <a:rPr lang="es-ES" sz="1600" dirty="0">
              <a:solidFill>
                <a:srgbClr val="FFFF00"/>
              </a:solidFill>
            </a:rPr>
            <a:t>% vs. </a:t>
          </a:r>
          <a:r>
            <a:rPr lang="es-ES" sz="1600" dirty="0" smtClean="0">
              <a:solidFill>
                <a:srgbClr val="FFFF00"/>
              </a:solidFill>
            </a:rPr>
            <a:t>2016</a:t>
          </a:r>
          <a:endParaRPr lang="es-ES" sz="16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0.186</cdr:x>
      <cdr:y>0.48239</cdr:y>
    </cdr:from>
    <cdr:to>
      <cdr:x>0.29229</cdr:x>
      <cdr:y>0.54942</cdr:y>
    </cdr:to>
    <cdr:sp macro="" textlink="">
      <cdr:nvSpPr>
        <cdr:cNvPr id="9" name="CuadroTexto 8"/>
        <cdr:cNvSpPr txBox="1"/>
      </cdr:nvSpPr>
      <cdr:spPr>
        <a:xfrm xmlns:a="http://schemas.openxmlformats.org/drawingml/2006/main">
          <a:off x="1477152" y="2547071"/>
          <a:ext cx="844126" cy="353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dirty="0" smtClean="0">
              <a:solidFill>
                <a:srgbClr val="FFFF00"/>
              </a:solidFill>
            </a:rPr>
            <a:t>-7.8 </a:t>
          </a:r>
          <a:r>
            <a:rPr lang="es-ES" sz="1600" dirty="0">
              <a:solidFill>
                <a:srgbClr val="FFFF00"/>
              </a:solidFill>
            </a:rPr>
            <a:t>% vs. </a:t>
          </a:r>
          <a:r>
            <a:rPr lang="es-ES" sz="1600" dirty="0" smtClean="0">
              <a:solidFill>
                <a:srgbClr val="FFFF00"/>
              </a:solidFill>
            </a:rPr>
            <a:t>2016</a:t>
          </a:r>
          <a:endParaRPr lang="es-ES" sz="16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0.07897</cdr:x>
      <cdr:y>0.28726</cdr:y>
    </cdr:from>
    <cdr:to>
      <cdr:x>0.18526</cdr:x>
      <cdr:y>0.35429</cdr:y>
    </cdr:to>
    <cdr:sp macro="" textlink="">
      <cdr:nvSpPr>
        <cdr:cNvPr id="10" name="CuadroTexto 9"/>
        <cdr:cNvSpPr txBox="1"/>
      </cdr:nvSpPr>
      <cdr:spPr>
        <a:xfrm xmlns:a="http://schemas.openxmlformats.org/drawingml/2006/main">
          <a:off x="627147" y="1516761"/>
          <a:ext cx="844126" cy="353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dirty="0" smtClean="0">
              <a:solidFill>
                <a:srgbClr val="FFFF00"/>
              </a:solidFill>
            </a:rPr>
            <a:t>-0.6 </a:t>
          </a:r>
          <a:r>
            <a:rPr lang="es-ES" sz="1600" dirty="0">
              <a:solidFill>
                <a:srgbClr val="FFFF00"/>
              </a:solidFill>
            </a:rPr>
            <a:t>% vs. </a:t>
          </a:r>
          <a:r>
            <a:rPr lang="es-ES" sz="1600" dirty="0" smtClean="0">
              <a:solidFill>
                <a:srgbClr val="FFFF00"/>
              </a:solidFill>
            </a:rPr>
            <a:t>2016</a:t>
          </a:r>
          <a:endParaRPr lang="es-ES" sz="16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0.31411</cdr:x>
      <cdr:y>0.27019</cdr:y>
    </cdr:from>
    <cdr:to>
      <cdr:x>0.4204</cdr:x>
      <cdr:y>0.33722</cdr:y>
    </cdr:to>
    <cdr:sp macro="" textlink="">
      <cdr:nvSpPr>
        <cdr:cNvPr id="11" name="CuadroTexto 10"/>
        <cdr:cNvSpPr txBox="1"/>
      </cdr:nvSpPr>
      <cdr:spPr>
        <a:xfrm xmlns:a="http://schemas.openxmlformats.org/drawingml/2006/main">
          <a:off x="2494583" y="1426609"/>
          <a:ext cx="844126" cy="353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dirty="0" smtClean="0">
              <a:solidFill>
                <a:srgbClr val="FFFF00"/>
              </a:solidFill>
            </a:rPr>
            <a:t>+2.5% </a:t>
          </a:r>
          <a:r>
            <a:rPr lang="es-ES" sz="1600" dirty="0">
              <a:solidFill>
                <a:srgbClr val="FFFF00"/>
              </a:solidFill>
            </a:rPr>
            <a:t>vs. </a:t>
          </a:r>
          <a:r>
            <a:rPr lang="es-ES" sz="1600" dirty="0" smtClean="0">
              <a:solidFill>
                <a:srgbClr val="FFFF00"/>
              </a:solidFill>
            </a:rPr>
            <a:t>2016</a:t>
          </a:r>
          <a:endParaRPr lang="es-ES" sz="1600" dirty="0">
            <a:solidFill>
              <a:srgbClr val="FFFF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09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37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58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91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896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00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10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57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12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72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706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D5ED-ED9A-4F4A-8C0E-BC14D4A0BE97}" type="datetimeFigureOut">
              <a:rPr lang="es-MX" smtClean="0"/>
              <a:pPr/>
              <a:t>28/04/2017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212F-F885-4921-A3B8-F45212133EF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24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4199734"/>
            <a:ext cx="557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Arial Black" panose="020B0A04020102020204" pitchFamily="34" charset="0"/>
              </a:rPr>
              <a:t>Primer Trimestre 2017</a:t>
            </a:r>
          </a:p>
        </p:txBody>
      </p:sp>
      <p:pic>
        <p:nvPicPr>
          <p:cNvPr id="7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22" y="0"/>
            <a:ext cx="1696278" cy="214685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14400" y="315929"/>
            <a:ext cx="8388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latin typeface="Arial Black" panose="020B0A04020102020204" pitchFamily="34" charset="0"/>
              </a:rPr>
              <a:t>INICIO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66" y="3438659"/>
            <a:ext cx="6014434" cy="3419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8657"/>
            <a:ext cx="6177566" cy="34193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66" y="0"/>
            <a:ext cx="6113172" cy="3438659"/>
          </a:xfrm>
          <a:prstGeom prst="rect">
            <a:avLst/>
          </a:prstGeom>
        </p:spPr>
      </p:pic>
      <p:sp>
        <p:nvSpPr>
          <p:cNvPr id="7" name="9 CuadroTexto"/>
          <p:cNvSpPr txBox="1"/>
          <p:nvPr/>
        </p:nvSpPr>
        <p:spPr>
          <a:xfrm>
            <a:off x="139521" y="1042327"/>
            <a:ext cx="5898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Se finalizan detalles en la remodelación de las oficinas.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CuadroTexto"/>
          <p:cNvSpPr txBox="1"/>
          <p:nvPr/>
        </p:nvSpPr>
        <p:spPr>
          <a:xfrm>
            <a:off x="2743199" y="1930970"/>
            <a:ext cx="66433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Se continuo embellecimiento del Condominio en áreas rezagadas y se da inicio a instalación de sistema de riego por Goteo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6051561" cy="34040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19" y="3404001"/>
            <a:ext cx="6051561" cy="3453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" y="3404002"/>
            <a:ext cx="6051561" cy="34539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97" y="0"/>
            <a:ext cx="6037409" cy="34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81" y="25758"/>
            <a:ext cx="5306350" cy="34064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31" y="25758"/>
            <a:ext cx="5306350" cy="34064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31" y="3432220"/>
            <a:ext cx="5306350" cy="34064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/>
          <a:stretch/>
        </p:blipFill>
        <p:spPr>
          <a:xfrm>
            <a:off x="785611" y="3432220"/>
            <a:ext cx="5314420" cy="34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52" y="0"/>
            <a:ext cx="6053831" cy="34450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" y="3445099"/>
            <a:ext cx="6053831" cy="34450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52" y="3412900"/>
            <a:ext cx="6053831" cy="3445099"/>
          </a:xfrm>
          <a:prstGeom prst="rect">
            <a:avLst/>
          </a:prstGeom>
        </p:spPr>
      </p:pic>
      <p:sp>
        <p:nvSpPr>
          <p:cNvPr id="6" name="9 CuadroTexto"/>
          <p:cNvSpPr txBox="1"/>
          <p:nvPr/>
        </p:nvSpPr>
        <p:spPr>
          <a:xfrm>
            <a:off x="119821" y="445277"/>
            <a:ext cx="5898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Se a tenido que solicitar el apoyo a personal de CFE para dar mantenimiento a líneas del condominio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6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9"/>
            <a:ext cx="6091707" cy="33935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537"/>
            <a:ext cx="6091707" cy="33935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84" y="38639"/>
            <a:ext cx="6091707" cy="3393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85" y="3451538"/>
            <a:ext cx="6091707" cy="339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 CuadroTexto"/>
          <p:cNvSpPr txBox="1"/>
          <p:nvPr/>
        </p:nvSpPr>
        <p:spPr>
          <a:xfrm>
            <a:off x="3056205" y="1964984"/>
            <a:ext cx="58985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Se dio inicio a trabajos </a:t>
            </a:r>
            <a:r>
              <a:rPr lang="es-MX" sz="3200" b="1" dirty="0">
                <a:solidFill>
                  <a:schemeClr val="bg1"/>
                </a:solidFill>
                <a:latin typeface="Arial Black" pitchFamily="34" charset="0"/>
              </a:rPr>
              <a:t>para la instalación  de rejillas en los andadores de albercas </a:t>
            </a:r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para </a:t>
            </a:r>
            <a:r>
              <a:rPr lang="es-MX" sz="3200" b="1" dirty="0">
                <a:solidFill>
                  <a:schemeClr val="bg1"/>
                </a:solidFill>
                <a:latin typeface="Arial Black" pitchFamily="34" charset="0"/>
              </a:rPr>
              <a:t>evitar </a:t>
            </a:r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inundaciones en temporada de lluvias.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4"/>
            <a:ext cx="6108879" cy="33935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538"/>
            <a:ext cx="6108879" cy="33935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13" y="45074"/>
            <a:ext cx="6108879" cy="33935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13" y="3464417"/>
            <a:ext cx="6108879" cy="3393587"/>
          </a:xfrm>
          <a:prstGeom prst="rect">
            <a:avLst/>
          </a:prstGeom>
        </p:spPr>
      </p:pic>
      <p:sp>
        <p:nvSpPr>
          <p:cNvPr id="9" name="9 CuadroTexto"/>
          <p:cNvSpPr txBox="1"/>
          <p:nvPr/>
        </p:nvSpPr>
        <p:spPr>
          <a:xfrm>
            <a:off x="1893195" y="680750"/>
            <a:ext cx="540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Manzana 3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8 CuadroTexto"/>
          <p:cNvSpPr txBox="1"/>
          <p:nvPr/>
        </p:nvSpPr>
        <p:spPr>
          <a:xfrm>
            <a:off x="8667900" y="2168802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FF0000"/>
                </a:solidFill>
                <a:latin typeface="Baskerville Old Face" pitchFamily="18" charset="0"/>
              </a:rPr>
              <a:t>FEBRERO</a:t>
            </a:r>
            <a:endParaRPr lang="es-MX" sz="4400" b="1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097"/>
            <a:ext cx="5834130" cy="33049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22713" y="238539"/>
            <a:ext cx="5936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Fugas de Agua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7" y="0"/>
            <a:ext cx="6352903" cy="3558208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7" y="3553097"/>
            <a:ext cx="6352903" cy="3304903"/>
          </a:xfrm>
          <a:prstGeom prst="rect">
            <a:avLst/>
          </a:prstGeom>
        </p:spPr>
      </p:pic>
      <p:pic>
        <p:nvPicPr>
          <p:cNvPr id="9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9177" cy="3553097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0" y="565809"/>
            <a:ext cx="7877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En Constante reparación de fugas de agua.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9158943" y="565809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Baskerville Old Face" pitchFamily="18" charset="0"/>
              </a:rPr>
              <a:t>ENERO</a:t>
            </a:r>
            <a:endParaRPr lang="es-MX" sz="4400" b="1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93" y="0"/>
            <a:ext cx="6091707" cy="32987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" y="0"/>
            <a:ext cx="6091707" cy="32987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" y="3298744"/>
            <a:ext cx="6091707" cy="35592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93" y="3298744"/>
            <a:ext cx="6091707" cy="35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0"/>
            <a:ext cx="5963172" cy="34193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2" y="12220"/>
            <a:ext cx="6228828" cy="34193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8659"/>
            <a:ext cx="5963172" cy="3419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2" y="3438660"/>
            <a:ext cx="6228828" cy="34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5911403" cy="33921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3" y="379"/>
            <a:ext cx="6280597" cy="33921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57"/>
            <a:ext cx="5911403" cy="34654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3" y="3392558"/>
            <a:ext cx="6280597" cy="3465442"/>
          </a:xfrm>
          <a:prstGeom prst="rect">
            <a:avLst/>
          </a:prstGeom>
        </p:spPr>
      </p:pic>
      <p:sp>
        <p:nvSpPr>
          <p:cNvPr id="6" name="9 CuadroTexto"/>
          <p:cNvSpPr txBox="1"/>
          <p:nvPr/>
        </p:nvSpPr>
        <p:spPr>
          <a:xfrm>
            <a:off x="-463639" y="642113"/>
            <a:ext cx="540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Manzana 20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0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5910472" cy="3621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69" y="18188"/>
            <a:ext cx="6281530" cy="36218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71" y="3621872"/>
            <a:ext cx="6281529" cy="32733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872"/>
            <a:ext cx="5910470" cy="32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8573"/>
            <a:ext cx="6096000" cy="36165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985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3498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98574"/>
            <a:ext cx="6096000" cy="3616588"/>
          </a:xfrm>
          <a:prstGeom prst="rect">
            <a:avLst/>
          </a:prstGeom>
        </p:spPr>
      </p:pic>
      <p:sp>
        <p:nvSpPr>
          <p:cNvPr id="8" name="9 CuadroTexto"/>
          <p:cNvSpPr txBox="1"/>
          <p:nvPr/>
        </p:nvSpPr>
        <p:spPr>
          <a:xfrm>
            <a:off x="2073499" y="436052"/>
            <a:ext cx="5404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Manzana 13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CuadroTexto"/>
          <p:cNvSpPr txBox="1"/>
          <p:nvPr/>
        </p:nvSpPr>
        <p:spPr>
          <a:xfrm>
            <a:off x="3056205" y="1964984"/>
            <a:ext cx="58985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Para prevenir percances debido al deterioro de los muros en C. de Fresnos se realizaron trabajos de  reforzamiento de los mismos.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" y="0"/>
            <a:ext cx="6035899" cy="34628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85" y="0"/>
            <a:ext cx="6147513" cy="34628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" y="3462807"/>
            <a:ext cx="6035899" cy="33951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86" y="3462806"/>
            <a:ext cx="6147513" cy="33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5" y="3528006"/>
            <a:ext cx="6061656" cy="33299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1"/>
            <a:ext cx="6130345" cy="35280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5" y="0"/>
            <a:ext cx="6061656" cy="35280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006"/>
            <a:ext cx="6130345" cy="33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8" b="9813"/>
          <a:stretch/>
        </p:blipFill>
        <p:spPr>
          <a:xfrm>
            <a:off x="-1" y="12878"/>
            <a:ext cx="12191999" cy="33742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6" b="4125"/>
          <a:stretch/>
        </p:blipFill>
        <p:spPr>
          <a:xfrm>
            <a:off x="0" y="3393583"/>
            <a:ext cx="12191999" cy="34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582"/>
            <a:ext cx="6158964" cy="34644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36" y="3393583"/>
            <a:ext cx="6158964" cy="34644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0"/>
          <a:stretch/>
        </p:blipFill>
        <p:spPr>
          <a:xfrm>
            <a:off x="6013943" y="-1"/>
            <a:ext cx="6178057" cy="3393581"/>
          </a:xfrm>
          <a:prstGeom prst="rect">
            <a:avLst/>
          </a:prstGeom>
        </p:spPr>
      </p:pic>
      <p:sp>
        <p:nvSpPr>
          <p:cNvPr id="5" name="9 CuadroTexto"/>
          <p:cNvSpPr txBox="1"/>
          <p:nvPr/>
        </p:nvSpPr>
        <p:spPr>
          <a:xfrm>
            <a:off x="134512" y="1158180"/>
            <a:ext cx="5898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Mantenimiento a muros en mal estado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5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33352" y="1699022"/>
            <a:ext cx="65494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Arial Black" panose="020B0A04020102020204" pitchFamily="34" charset="0"/>
              </a:rPr>
              <a:t>Se Continuo con el programa  cambio de equipos de los Sistema de bombeo para el </a:t>
            </a:r>
            <a:r>
              <a:rPr lang="es-MX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desagüe </a:t>
            </a:r>
            <a:r>
              <a:rPr lang="es-MX" sz="3200" dirty="0">
                <a:solidFill>
                  <a:schemeClr val="bg1"/>
                </a:solidFill>
                <a:latin typeface="Arial Black" panose="020B0A04020102020204" pitchFamily="34" charset="0"/>
              </a:rPr>
              <a:t>en cuarto de maquinas de albercas de áreas comunes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78828" cy="34507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09"/>
            <a:ext cx="6074536" cy="33972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30" y="0"/>
            <a:ext cx="6113172" cy="34354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8" y="3432709"/>
            <a:ext cx="6108880" cy="34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00" y="1750200"/>
            <a:ext cx="4876800" cy="3657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9 CuadroTexto"/>
          <p:cNvSpPr txBox="1"/>
          <p:nvPr/>
        </p:nvSpPr>
        <p:spPr>
          <a:xfrm>
            <a:off x="1440414" y="4945897"/>
            <a:ext cx="58985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Se aplico garantía para cambio de motor de retorno de lodos de planta tratadora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8 CuadroTexto"/>
          <p:cNvSpPr txBox="1"/>
          <p:nvPr/>
        </p:nvSpPr>
        <p:spPr>
          <a:xfrm>
            <a:off x="9017275" y="468791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FF0000"/>
                </a:solidFill>
                <a:latin typeface="Baskerville Old Face" pitchFamily="18" charset="0"/>
              </a:rPr>
              <a:t>MARZO</a:t>
            </a:r>
            <a:endParaRPr lang="es-MX" sz="4400" b="1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CuadroTexto"/>
          <p:cNvSpPr txBox="1"/>
          <p:nvPr/>
        </p:nvSpPr>
        <p:spPr>
          <a:xfrm>
            <a:off x="3019379" y="2265763"/>
            <a:ext cx="58985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Mantenimiento a barandales deteriorados en varias áreas del condominio 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4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4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7" y="0"/>
            <a:ext cx="6078828" cy="33613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7" y="3361386"/>
            <a:ext cx="6078828" cy="34966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0"/>
            <a:ext cx="6078828" cy="33613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3361386"/>
            <a:ext cx="6078828" cy="34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CuadroTexto"/>
          <p:cNvSpPr txBox="1"/>
          <p:nvPr/>
        </p:nvSpPr>
        <p:spPr>
          <a:xfrm>
            <a:off x="3019379" y="2265763"/>
            <a:ext cx="5898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Para protección de descargas eléctricas a la bomba del pozo se instalo un interruptor que lo protege.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9"/>
            <a:ext cx="6078827" cy="33843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85" y="2839"/>
            <a:ext cx="6078827" cy="33843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" y="3387144"/>
            <a:ext cx="6079078" cy="34708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18" y="3387144"/>
            <a:ext cx="6092803" cy="34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0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73" y="0"/>
            <a:ext cx="6331028" cy="34592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8280"/>
            <a:ext cx="5849957" cy="34097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9957" cy="3448280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73" y="3459296"/>
            <a:ext cx="6331027" cy="33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CuadroTexto"/>
          <p:cNvSpPr txBox="1"/>
          <p:nvPr/>
        </p:nvSpPr>
        <p:spPr>
          <a:xfrm>
            <a:off x="3019379" y="2317279"/>
            <a:ext cx="58985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itchFamily="34" charset="0"/>
              </a:rPr>
              <a:t>Condómino apoyo con la colocación de adoquín en Cerrada de Flor de Líbano</a:t>
            </a:r>
            <a:endParaRPr lang="es-MX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666672"/>
              </p:ext>
            </p:extLst>
          </p:nvPr>
        </p:nvGraphicFramePr>
        <p:xfrm>
          <a:off x="3875675" y="1545176"/>
          <a:ext cx="7363002" cy="5351464"/>
        </p:xfrm>
        <a:graphic>
          <a:graphicData uri="http://schemas.openxmlformats.org/drawingml/2006/table">
            <a:tbl>
              <a:tblPr/>
              <a:tblGrid>
                <a:gridCol w="35056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2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728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14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53892">
                <a:tc>
                  <a:txBody>
                    <a:bodyPr/>
                    <a:lstStyle/>
                    <a:p>
                      <a:pPr algn="l" fontAlgn="b"/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Cuotas del ejercicio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  <a:p>
                      <a:pPr algn="ct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  <a:p>
                      <a:pPr algn="ct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  <a:p>
                      <a:pPr algn="ct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  <a:p>
                      <a:pPr algn="l" fontAlgn="b"/>
                      <a:r>
                        <a:rPr lang="es-ES" sz="1900" b="0" i="0" u="none" strike="noStrike">
                          <a:effectLst/>
                          <a:latin typeface="Arial"/>
                        </a:rPr>
                        <a:t>     </a:t>
                      </a:r>
                      <a:r>
                        <a:rPr lang="es-ES" sz="1900" b="0" i="0" u="none" strike="noStrike" smtClean="0">
                          <a:effectLst/>
                          <a:latin typeface="Arial"/>
                        </a:rPr>
                        <a:t>76.61%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494">
                <a:tc>
                  <a:txBody>
                    <a:bodyPr/>
                    <a:lstStyle/>
                    <a:p>
                      <a:pPr algn="l" fontAlgn="b"/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Cuotas de ejercicios anteriores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  </a:t>
                      </a:r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10.07%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494">
                <a:tc>
                  <a:txBody>
                    <a:bodyPr/>
                    <a:lstStyle/>
                    <a:p>
                      <a:pPr algn="l" fontAlgn="b"/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Cuotas extraordinarias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  </a:t>
                      </a:r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5.90%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494">
                <a:tc>
                  <a:txBody>
                    <a:bodyPr/>
                    <a:lstStyle/>
                    <a:p>
                      <a:pPr algn="l" fontAlgn="b"/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Mantenimiento adicional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   </a:t>
                      </a:r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5.44%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8494">
                <a:tc>
                  <a:txBody>
                    <a:bodyPr/>
                    <a:lstStyle/>
                    <a:p>
                      <a:pPr algn="l" fontAlgn="b"/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Servicio áreas privadas 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 </a:t>
                      </a:r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0.59%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8494">
                <a:tc>
                  <a:txBody>
                    <a:bodyPr/>
                    <a:lstStyle/>
                    <a:p>
                      <a:pPr algn="l" fontAlgn="b"/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Otras cuotas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    </a:t>
                      </a:r>
                      <a:r>
                        <a:rPr lang="es-ES" sz="1900" b="0" i="0" u="none" strike="noStrike" dirty="0" smtClean="0">
                          <a:effectLst/>
                          <a:latin typeface="Arial"/>
                        </a:rPr>
                        <a:t>1.39%</a:t>
                      </a:r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8494">
                <a:tc>
                  <a:txBody>
                    <a:bodyPr/>
                    <a:lstStyle/>
                    <a:p>
                      <a:pPr algn="l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9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19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826887" y="596630"/>
            <a:ext cx="6878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PRIMER TRIMESTRE  2017</a:t>
            </a:r>
          </a:p>
        </p:txBody>
      </p:sp>
    </p:spTree>
    <p:extLst>
      <p:ext uri="{BB962C8B-B14F-4D97-AF65-F5344CB8AC3E}">
        <p14:creationId xmlns:p14="http://schemas.microsoft.com/office/powerpoint/2010/main" val="20536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74770126"/>
              </p:ext>
            </p:extLst>
          </p:nvPr>
        </p:nvGraphicFramePr>
        <p:xfrm>
          <a:off x="464234" y="0"/>
          <a:ext cx="1146516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07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011872"/>
              </p:ext>
            </p:extLst>
          </p:nvPr>
        </p:nvGraphicFramePr>
        <p:xfrm>
          <a:off x="2223655" y="496377"/>
          <a:ext cx="7315199" cy="5328011"/>
        </p:xfrm>
        <a:graphic>
          <a:graphicData uri="http://schemas.openxmlformats.org/drawingml/2006/table">
            <a:tbl>
              <a:tblPr/>
              <a:tblGrid>
                <a:gridCol w="54247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04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6110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i="0" u="none" strike="noStrike" dirty="0">
                          <a:effectLst/>
                          <a:latin typeface="+mn-lt"/>
                        </a:rPr>
                        <a:t>GASTOS </a:t>
                      </a:r>
                      <a:r>
                        <a:rPr lang="es-ES" sz="3200" b="1" i="0" u="none" strike="noStrike" dirty="0" smtClean="0">
                          <a:effectLst/>
                          <a:latin typeface="+mn-lt"/>
                        </a:rPr>
                        <a:t>2017</a:t>
                      </a:r>
                      <a:endParaRPr lang="es-ES" sz="3200" b="1" i="0" u="none" strike="noStrike" dirty="0">
                        <a:effectLst/>
                        <a:latin typeface="+mn-lt"/>
                      </a:endParaRPr>
                    </a:p>
                    <a:p>
                      <a:pPr algn="r" fontAlgn="b"/>
                      <a:endParaRPr lang="es-ES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effectLst/>
                          <a:latin typeface="+mn-lt"/>
                        </a:rPr>
                        <a:t>MARZO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8094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0" u="none" strike="noStrike" baseline="0" dirty="0">
                          <a:effectLst/>
                          <a:latin typeface="+mn-lt"/>
                        </a:rPr>
                        <a:t>ACUMULADO</a:t>
                      </a:r>
                      <a:endParaRPr lang="es-ES" sz="1800" b="1" i="0" u="none" strike="noStrike" dirty="0">
                        <a:effectLst/>
                        <a:latin typeface="+mn-lt"/>
                      </a:endParaRPr>
                    </a:p>
                    <a:p>
                      <a:pPr algn="r" fontAlgn="b"/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8094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effectLst/>
                          <a:latin typeface="+mn-lt"/>
                        </a:rPr>
                        <a:t>% sobre </a:t>
                      </a:r>
                      <a:r>
                        <a:rPr lang="es-ES" sz="1800" b="0" i="0" u="none" strike="noStrike" dirty="0" smtClean="0">
                          <a:effectLst/>
                          <a:latin typeface="+mn-lt"/>
                        </a:rPr>
                        <a:t>total de gasto</a:t>
                      </a:r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424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effectLst/>
                          <a:latin typeface="+mn-lt"/>
                        </a:rPr>
                        <a:t>GASTOS DE ADMINISTRACION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effectLst/>
                          <a:latin typeface="+mn-lt"/>
                        </a:rPr>
                        <a:t>29.4%</a:t>
                      </a:r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76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effectLst/>
                          <a:latin typeface="+mn-lt"/>
                        </a:rPr>
                        <a:t>GASTOS DE JARDINERIA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effectLst/>
                          <a:latin typeface="+mn-lt"/>
                        </a:rPr>
                        <a:t>		34.7%</a:t>
                      </a:r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9455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effectLst/>
                          <a:latin typeface="+mn-lt"/>
                        </a:rPr>
                        <a:t>GASTOS DE VIGILANCIA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effectLst/>
                          <a:latin typeface="+mn-lt"/>
                        </a:rPr>
                        <a:t>16.1%</a:t>
                      </a:r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9455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effectLst/>
                          <a:latin typeface="+mn-lt"/>
                        </a:rPr>
                        <a:t>GASTOS </a:t>
                      </a:r>
                      <a:r>
                        <a:rPr lang="es-ES" sz="1800" b="0" i="0" u="none" strike="noStrike" dirty="0" smtClean="0">
                          <a:effectLst/>
                          <a:latin typeface="+mn-lt"/>
                        </a:rPr>
                        <a:t>DE MANTENIMIENTO</a:t>
                      </a:r>
                      <a:r>
                        <a:rPr lang="es-ES" sz="1800" b="0" i="0" u="none" strike="noStrike" baseline="0" dirty="0" smtClean="0">
                          <a:effectLst/>
                          <a:latin typeface="+mn-lt"/>
                        </a:rPr>
                        <a:t> DE</a:t>
                      </a:r>
                      <a:r>
                        <a:rPr lang="es-ES" sz="18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ES" sz="1800" b="0" i="0" u="none" strike="noStrike" dirty="0">
                          <a:effectLst/>
                          <a:latin typeface="+mn-lt"/>
                        </a:rPr>
                        <a:t>ALBERCAS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effectLst/>
                          <a:latin typeface="+mn-lt"/>
                        </a:rPr>
                        <a:t>10.4%</a:t>
                      </a:r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8656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effectLst/>
                          <a:latin typeface="+mn-lt"/>
                        </a:rPr>
                        <a:t>GASTOS GENERALES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effectLst/>
                          <a:latin typeface="+mn-lt"/>
                        </a:rPr>
                        <a:t>9.4%</a:t>
                      </a:r>
                      <a:endParaRPr lang="es-ES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7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56823" y="5691347"/>
            <a:ext cx="1115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comparativos que se muestran son de acumulados de Marzo del </a:t>
            </a:r>
            <a:r>
              <a:rPr lang="es-ES" dirty="0" smtClean="0"/>
              <a:t>2017</a:t>
            </a:r>
            <a:endParaRPr lang="es-ES" dirty="0"/>
          </a:p>
          <a:p>
            <a:r>
              <a:rPr lang="es-ES" dirty="0"/>
              <a:t>El porcentaje en Negro es lo que representa sobre el total de gastos del periodo </a:t>
            </a:r>
            <a:r>
              <a:rPr lang="es-ES" dirty="0" smtClean="0"/>
              <a:t>reportado.</a:t>
            </a:r>
            <a:endParaRPr lang="es-ES" dirty="0"/>
          </a:p>
          <a:p>
            <a:r>
              <a:rPr lang="es-ES" dirty="0"/>
              <a:t>Los números en amarillo representan la </a:t>
            </a:r>
            <a:r>
              <a:rPr lang="es-ES" dirty="0" smtClean="0"/>
              <a:t>variación de gasto </a:t>
            </a:r>
            <a:r>
              <a:rPr lang="es-ES" dirty="0"/>
              <a:t>en % sobre el mismo periodo del año anterior. 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870967372"/>
              </p:ext>
            </p:extLst>
          </p:nvPr>
        </p:nvGraphicFramePr>
        <p:xfrm>
          <a:off x="2580910" y="411273"/>
          <a:ext cx="7941723" cy="528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41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193065769"/>
              </p:ext>
            </p:extLst>
          </p:nvPr>
        </p:nvGraphicFramePr>
        <p:xfrm>
          <a:off x="-330250" y="1855479"/>
          <a:ext cx="6191794" cy="402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6025614" y="651590"/>
            <a:ext cx="379014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/>
              <a:t>BALANCE GENERAL</a:t>
            </a:r>
          </a:p>
          <a:p>
            <a:pPr algn="ctr"/>
            <a:r>
              <a:rPr lang="es-ES" sz="1600" dirty="0"/>
              <a:t>Al 30 de Marzo de </a:t>
            </a:r>
            <a:r>
              <a:rPr lang="es-ES" sz="1600" dirty="0" smtClean="0"/>
              <a:t>2017</a:t>
            </a:r>
            <a:endParaRPr lang="es-ES" sz="1600" dirty="0"/>
          </a:p>
          <a:p>
            <a:pPr algn="ctr"/>
            <a:r>
              <a:rPr lang="es-ES" sz="1600" dirty="0"/>
              <a:t>e</a:t>
            </a:r>
            <a:r>
              <a:rPr lang="es-ES" sz="1600" dirty="0" smtClean="0"/>
              <a:t>n porcentajes</a:t>
            </a:r>
            <a:endParaRPr lang="es-ES" sz="1600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528379120"/>
              </p:ext>
            </p:extLst>
          </p:nvPr>
        </p:nvGraphicFramePr>
        <p:xfrm>
          <a:off x="5962550" y="2723175"/>
          <a:ext cx="6018963" cy="3574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62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2608" cy="36520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92" y="0"/>
            <a:ext cx="6492608" cy="36520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908"/>
            <a:ext cx="6492608" cy="36520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92" y="3205908"/>
            <a:ext cx="6492608" cy="36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87" y="0"/>
            <a:ext cx="6213514" cy="3437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8487" cy="34372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7263"/>
            <a:ext cx="5978487" cy="34207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87" y="3437264"/>
            <a:ext cx="6213513" cy="34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35" y="1566"/>
            <a:ext cx="6117464" cy="34169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"/>
            <a:ext cx="6074535" cy="34169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8492"/>
            <a:ext cx="6074535" cy="34395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36" y="3418492"/>
            <a:ext cx="6117464" cy="3439508"/>
          </a:xfrm>
          <a:prstGeom prst="rect">
            <a:avLst/>
          </a:prstGeom>
        </p:spPr>
      </p:pic>
      <p:sp>
        <p:nvSpPr>
          <p:cNvPr id="7" name="9 CuadroTexto"/>
          <p:cNvSpPr txBox="1"/>
          <p:nvPr/>
        </p:nvSpPr>
        <p:spPr>
          <a:xfrm>
            <a:off x="-1" y="372626"/>
            <a:ext cx="8718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itchFamily="34" charset="0"/>
              </a:rPr>
              <a:t>Se da limpieza al área del rio</a:t>
            </a:r>
            <a:endParaRPr lang="es-MX" sz="4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37" y="26519"/>
            <a:ext cx="6065948" cy="34507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" y="26518"/>
            <a:ext cx="6010142" cy="34507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3477295"/>
            <a:ext cx="6010142" cy="33807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59" y="3477296"/>
            <a:ext cx="6065946" cy="3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7" y="1564"/>
            <a:ext cx="6100293" cy="34314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" y="1564"/>
            <a:ext cx="6100293" cy="34314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8" y="3426583"/>
            <a:ext cx="6100293" cy="34314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6" y="3426584"/>
            <a:ext cx="6100293" cy="3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412</Words>
  <Application>Microsoft Office PowerPoint</Application>
  <PresentationFormat>Panorámica</PresentationFormat>
  <Paragraphs>86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4" baseType="lpstr">
      <vt:lpstr>Arial</vt:lpstr>
      <vt:lpstr>Arial Black</vt:lpstr>
      <vt:lpstr>Baskerville Old Face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 - Erika</dc:creator>
  <cp:lastModifiedBy>Usuario de Windows</cp:lastModifiedBy>
  <cp:revision>86</cp:revision>
  <dcterms:created xsi:type="dcterms:W3CDTF">2017-04-19T21:36:12Z</dcterms:created>
  <dcterms:modified xsi:type="dcterms:W3CDTF">2017-04-28T14:33:17Z</dcterms:modified>
</cp:coreProperties>
</file>