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66" r:id="rId3"/>
    <p:sldId id="567" r:id="rId4"/>
    <p:sldId id="568" r:id="rId5"/>
    <p:sldId id="569" r:id="rId6"/>
    <p:sldId id="570" r:id="rId7"/>
    <p:sldId id="571" r:id="rId8"/>
    <p:sldId id="572" r:id="rId9"/>
    <p:sldId id="573" r:id="rId10"/>
    <p:sldId id="574" r:id="rId11"/>
    <p:sldId id="575" r:id="rId12"/>
    <p:sldId id="576" r:id="rId13"/>
    <p:sldId id="577" r:id="rId14"/>
    <p:sldId id="578" r:id="rId15"/>
    <p:sldId id="579" r:id="rId16"/>
    <p:sldId id="580" r:id="rId17"/>
    <p:sldId id="581" r:id="rId18"/>
    <p:sldId id="582" r:id="rId19"/>
    <p:sldId id="583" r:id="rId20"/>
    <p:sldId id="584" r:id="rId21"/>
    <p:sldId id="587" r:id="rId22"/>
    <p:sldId id="585" r:id="rId23"/>
    <p:sldId id="586" r:id="rId24"/>
    <p:sldId id="512" r:id="rId25"/>
    <p:sldId id="522" r:id="rId26"/>
    <p:sldId id="521" r:id="rId27"/>
    <p:sldId id="520" r:id="rId28"/>
    <p:sldId id="519" r:id="rId29"/>
    <p:sldId id="563" r:id="rId30"/>
    <p:sldId id="517" r:id="rId31"/>
    <p:sldId id="518" r:id="rId32"/>
    <p:sldId id="564" r:id="rId33"/>
    <p:sldId id="516" r:id="rId34"/>
    <p:sldId id="515" r:id="rId35"/>
    <p:sldId id="514" r:id="rId36"/>
    <p:sldId id="513" r:id="rId37"/>
    <p:sldId id="565" r:id="rId38"/>
    <p:sldId id="523" r:id="rId39"/>
    <p:sldId id="524" r:id="rId40"/>
    <p:sldId id="525" r:id="rId41"/>
    <p:sldId id="526" r:id="rId42"/>
    <p:sldId id="527" r:id="rId43"/>
    <p:sldId id="444" r:id="rId44"/>
    <p:sldId id="446" r:id="rId45"/>
    <p:sldId id="368" r:id="rId46"/>
    <p:sldId id="369" r:id="rId47"/>
    <p:sldId id="447" r:id="rId4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EAF7"/>
    <a:srgbClr val="E5F177"/>
    <a:srgbClr val="95CBE3"/>
    <a:srgbClr val="E626DD"/>
    <a:srgbClr val="F395EF"/>
    <a:srgbClr val="0E4DFE"/>
    <a:srgbClr val="628BFE"/>
    <a:srgbClr val="616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b="1" i="0" u="none" strike="noStrike" kern="1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INGRESOS PRIMER TRIMESTRE</a:t>
            </a:r>
            <a:r>
              <a:rPr lang="es-ES" sz="3200" b="1" i="0" u="none" strike="noStrike" kern="1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2020</a:t>
            </a:r>
            <a:endParaRPr lang="en-US" sz="3200" b="1" i="0" u="none" strike="noStrike" kern="1200" dirty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6237178885021233"/>
          <c:y val="3.3624963546223139E-4"/>
        </c:manualLayout>
      </c:layout>
      <c:overlay val="0"/>
    </c:title>
    <c:autoTitleDeleted val="0"/>
    <c:view3D>
      <c:rotX val="70"/>
      <c:rotY val="0"/>
      <c:depthPercent val="100"/>
      <c:rAngAx val="0"/>
      <c:perspective val="4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815678164011366E-3"/>
          <c:y val="0.25699941673957422"/>
          <c:w val="0.48705405040257155"/>
          <c:h val="0.62815864683581224"/>
        </c:manualLayout>
      </c:layout>
      <c:pie3DChart>
        <c:varyColors val="1"/>
        <c:ser>
          <c:idx val="0"/>
          <c:order val="0"/>
          <c:tx>
            <c:strRef>
              <c:f>Hoja1!$B$2</c:f>
              <c:strCache>
                <c:ptCount val="1"/>
                <c:pt idx="0">
                  <c:v>CONCEPTO</c:v>
                </c:pt>
              </c:strCache>
            </c:strRef>
          </c:tx>
          <c:explosion val="39"/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7E-4737-A637-DD2BC3CE0129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07E-4737-A637-DD2BC3CE0129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7E-4737-A637-DD2BC3CE0129}"/>
              </c:ext>
            </c:extLst>
          </c:dPt>
          <c:dPt>
            <c:idx val="3"/>
            <c:bubble3D val="0"/>
            <c:spPr>
              <a:solidFill>
                <a:srgbClr val="8DEAF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07E-4737-A637-DD2BC3CE0129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07E-4737-A637-DD2BC3CE0129}"/>
              </c:ext>
            </c:extLst>
          </c:dPt>
          <c:dPt>
            <c:idx val="6"/>
            <c:bubble3D val="0"/>
            <c:spPr>
              <a:solidFill>
                <a:srgbClr val="0E4DF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07E-4737-A637-DD2BC3CE0129}"/>
              </c:ext>
            </c:extLst>
          </c:dPt>
          <c:dPt>
            <c:idx val="8"/>
            <c:bubble3D val="0"/>
            <c:spPr>
              <a:solidFill>
                <a:srgbClr val="99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07E-4737-A637-DD2BC3CE0129}"/>
              </c:ext>
            </c:extLst>
          </c:dPt>
          <c:dPt>
            <c:idx val="9"/>
            <c:bubble3D val="0"/>
            <c:spPr>
              <a:solidFill>
                <a:srgbClr val="E626D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E1-45F2-8DB8-D45EC6C96378}"/>
              </c:ext>
            </c:extLst>
          </c:dPt>
          <c:dPt>
            <c:idx val="10"/>
            <c:bubble3D val="0"/>
            <c:spPr>
              <a:solidFill>
                <a:srgbClr val="E5F17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E1-45F2-8DB8-D45EC6C96378}"/>
              </c:ext>
            </c:extLst>
          </c:dPt>
          <c:dLbls>
            <c:dLbl>
              <c:idx val="0"/>
              <c:layout>
                <c:manualLayout>
                  <c:x val="-8.3355858077626244E-2"/>
                  <c:y val="-0.1336735199766697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81.6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7E-4737-A637-DD2BC3CE0129}"/>
                </c:ext>
                <c:ext xmlns:c15="http://schemas.microsoft.com/office/drawing/2012/chart" uri="{CE6537A1-D6FC-4f65-9D91-7224C49458BB}">
                  <c15:layout>
                    <c:manualLayout>
                      <c:w val="4.7758650570261983E-2"/>
                      <c:h val="5.550933216681248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3278331091325386E-3"/>
                  <c:y val="1.650539515893846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1.1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07E-4737-A637-DD2BC3CE01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106851543139027E-2"/>
                  <c:y val="-6.90084572761738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7.6%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07E-4737-A637-DD2BC3CE01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9701539506308196E-2"/>
                  <c:y val="-0.12094677748614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07E-4737-A637-DD2BC3CE01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6911961786171664"/>
                  <c:y val="-9.541411490230387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0.2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07E-4737-A637-DD2BC3CE01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64678296499598"/>
                  <c:y val="9.533493729950419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6.6%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07E-4737-A637-DD2BC3CE0129}"/>
                </c:ext>
                <c:ext xmlns:c15="http://schemas.microsoft.com/office/drawing/2012/chart" uri="{CE6537A1-D6FC-4f65-9D91-7224C49458BB}">
                  <c15:layout>
                    <c:manualLayout>
                      <c:w val="4.7254602178127499E-2"/>
                      <c:h val="4.6250072907553223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4.9147683736715964E-2"/>
                  <c:y val="5.3703703703703704E-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200" dirty="0"/>
                      <a:t>4.9%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07E-4737-A637-DD2BC3CE0129}"/>
                </c:ext>
                <c:ext xmlns:c15="http://schemas.microsoft.com/office/drawing/2012/chart" uri="{CE6537A1-D6FC-4f65-9D91-7224C49458BB}">
                  <c15:layout>
                    <c:manualLayout>
                      <c:w val="4.540473847354539E-2"/>
                      <c:h val="4.8101924759405078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5.3935532917133424E-3"/>
                  <c:y val="3.2175561388159473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07E-4737-A637-DD2BC3CE01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07E-4737-A637-DD2BC3CE0129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7135447371076692"/>
                  <c:y val="0.1534340915718868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3E1-45F2-8DB8-D45EC6C963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1347237881971037E-2"/>
                  <c:y val="6.63970545348498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3E1-45F2-8DB8-D45EC6C963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Hoja1!$A$3:$A$13</c:f>
              <c:strCache>
                <c:ptCount val="11"/>
                <c:pt idx="0">
                  <c:v>CUOTAS DE CONDOMINOS</c:v>
                </c:pt>
                <c:pt idx="1">
                  <c:v>CUOTAS EXTRAORDINARIAS</c:v>
                </c:pt>
                <c:pt idx="2">
                  <c:v>CUOTAS EXTRAORDINARIAS 2012</c:v>
                </c:pt>
                <c:pt idx="3">
                  <c:v>CUOTAS EXTRAORDINARIAS SISMO 19-09-17</c:v>
                </c:pt>
                <c:pt idx="4">
                  <c:v>SERVICIO AREAS PRIVADAS </c:v>
                </c:pt>
                <c:pt idx="5">
                  <c:v>CUOTAS ADICIONALES</c:v>
                </c:pt>
                <c:pt idx="6">
                  <c:v>CUOTAS ADICIONALES DIVERSAS</c:v>
                </c:pt>
                <c:pt idx="7">
                  <c:v>SEGURO DE AREAS COMUNES</c:v>
                </c:pt>
                <c:pt idx="8">
                  <c:v>MANTENIMIENTO ADICIONAL</c:v>
                </c:pt>
                <c:pt idx="9">
                  <c:v>PRODUCTOS FINACIEROS</c:v>
                </c:pt>
                <c:pt idx="10">
                  <c:v>DESCUENTO POR PRONTO PAGO</c:v>
                </c:pt>
              </c:strCache>
            </c:strRef>
          </c:cat>
          <c:val>
            <c:numRef>
              <c:f>Hoja1!$B$3:$B$13</c:f>
              <c:numCache>
                <c:formatCode>General</c:formatCode>
                <c:ptCount val="11"/>
                <c:pt idx="0">
                  <c:v>81.599999999999994</c:v>
                </c:pt>
                <c:pt idx="1">
                  <c:v>1.1000000000000001</c:v>
                </c:pt>
                <c:pt idx="2">
                  <c:v>0</c:v>
                </c:pt>
                <c:pt idx="3">
                  <c:v>0</c:v>
                </c:pt>
                <c:pt idx="4">
                  <c:v>7.6</c:v>
                </c:pt>
                <c:pt idx="5">
                  <c:v>4.5999999999999996</c:v>
                </c:pt>
                <c:pt idx="6">
                  <c:v>0</c:v>
                </c:pt>
                <c:pt idx="7">
                  <c:v>0</c:v>
                </c:pt>
                <c:pt idx="8">
                  <c:v>4.9000000000000004</c:v>
                </c:pt>
                <c:pt idx="9">
                  <c:v>0.2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07E-4737-A637-DD2BC3CE012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42290017704928728"/>
          <c:y val="0.20697579469233013"/>
          <c:w val="0.37328250460154577"/>
          <c:h val="0.79302420530766993"/>
        </c:manualLayout>
      </c:layout>
      <c:overlay val="0"/>
      <c:txPr>
        <a:bodyPr/>
        <a:lstStyle/>
        <a:p>
          <a:pPr algn="just">
            <a:defRPr sz="1400"/>
          </a:pPr>
          <a:endParaRPr lang="es-MX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tx1"/>
                </a:solidFill>
              </a:rPr>
              <a:t>Descuento</a:t>
            </a:r>
            <a:r>
              <a:rPr lang="en-US" dirty="0">
                <a:solidFill>
                  <a:schemeClr val="tx1"/>
                </a:solidFill>
              </a:rPr>
              <a:t> de los </a:t>
            </a:r>
            <a:r>
              <a:rPr lang="en-US" dirty="0" err="1">
                <a:solidFill>
                  <a:schemeClr val="tx1"/>
                </a:solidFill>
              </a:rPr>
              <a:t>Ingresos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Descuento de Ingresos</c:v>
                </c:pt>
              </c:strCache>
            </c:strRef>
          </c:tx>
          <c:explosion val="2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2B-4799-8E69-997FDB73AC2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43-4C09-9E39-8C678B072A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Ingresos</c:v>
                </c:pt>
                <c:pt idx="1">
                  <c:v>Descuento por pronto pago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93.4</c:v>
                </c:pt>
                <c:pt idx="1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2B-4799-8E69-997FDB73A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" sz="3200" dirty="0">
                <a:latin typeface="Arial Black" panose="020B0A04020102020204" pitchFamily="34" charset="0"/>
              </a:rPr>
              <a:t>GASTOS PRIMER TRIMESTRE 2020</a:t>
            </a:r>
          </a:p>
        </c:rich>
      </c:tx>
      <c:layout>
        <c:manualLayout>
          <c:xMode val="edge"/>
          <c:yMode val="edge"/>
          <c:x val="6.0223990667205456E-2"/>
          <c:y val="2.7153389189213664E-3"/>
        </c:manualLayout>
      </c:layout>
      <c:overlay val="0"/>
    </c:title>
    <c:autoTitleDeleted val="0"/>
    <c:view3D>
      <c:rotX val="6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632374579211478"/>
          <c:w val="0.69131754059834594"/>
          <c:h val="0.7785758926396971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GASTOS</c:v>
                </c:pt>
              </c:strCache>
            </c:strRef>
          </c:tx>
          <c:explosion val="32"/>
          <c:dPt>
            <c:idx val="0"/>
            <c:bubble3D val="0"/>
            <c:explosion val="3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22-4A4B-9F63-95395CE85B9E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22-4A4B-9F63-95395CE85B9E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22-4A4B-9F63-95395CE85B9E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A22-4A4B-9F63-95395CE85B9E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A22-4A4B-9F63-95395CE85B9E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A22-4A4B-9F63-95395CE85B9E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0A22-4A4B-9F63-95395CE85B9E}"/>
              </c:ext>
            </c:extLst>
          </c:dPt>
          <c:dLbls>
            <c:dLbl>
              <c:idx val="0"/>
              <c:layout>
                <c:manualLayout>
                  <c:x val="-5.1497243058319028E-2"/>
                  <c:y val="0.111548225095714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13.1%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22-4A4B-9F63-95395CE85B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8905629200858255E-2"/>
                  <c:y val="-4.15954779887269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28.8%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22-4A4B-9F63-95395CE85B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830635140392822E-2"/>
                  <c:y val="-0.1635641920172664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22.8%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A22-4A4B-9F63-95395CE85B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318384550041913E-2"/>
                  <c:y val="-5.90361573401660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9.4%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A22-4A4B-9F63-95395CE85B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250680875733009E-3"/>
                  <c:y val="5.613464726803847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5.4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A22-4A4B-9F63-95395CE85B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596378047775551E-3"/>
                  <c:y val="7.42854875328975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2.6%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A22-4A4B-9F63-95395CE85B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6235700316393353E-2"/>
                  <c:y val="-4.006448994652766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A22-4A4B-9F63-95395CE85B9E}"/>
                </c:ext>
                <c:ext xmlns:c15="http://schemas.microsoft.com/office/drawing/2012/chart" uri="{CE6537A1-D6FC-4f65-9D91-7224C49458BB}">
                  <c15:layout>
                    <c:manualLayout>
                      <c:w val="5.3952127535756358E-2"/>
                      <c:h val="5.817612275223083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3.3771288566793126E-3"/>
                  <c:y val="4.4506315641863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A22-4A4B-9F63-95395CE85B9E}"/>
                </c:ext>
                <c:ext xmlns:c15="http://schemas.microsoft.com/office/drawing/2012/chart" uri="{CE6537A1-D6FC-4f65-9D91-7224C49458BB}">
                  <c15:layout>
                    <c:manualLayout>
                      <c:w val="5.1605872804912419E-2"/>
                      <c:h val="6.2191725423839744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6.2048276685137418E-2"/>
                  <c:y val="9.64769094151179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14.2%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A22-4A4B-9F63-95395CE85B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2262631995303489E-3"/>
                  <c:y val="4.17012432716917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556-4077-AF40-8793E78F35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Hoja1!$A$2:$A$11</c:f>
              <c:strCache>
                <c:ptCount val="10"/>
                <c:pt idx="0">
                  <c:v>ADMINISTRACION</c:v>
                </c:pt>
                <c:pt idx="1">
                  <c:v>JARDINERIA</c:v>
                </c:pt>
                <c:pt idx="2">
                  <c:v>VIGILANCIA</c:v>
                </c:pt>
                <c:pt idx="3">
                  <c:v>MANTENIMIENTO ALBERCAS</c:v>
                </c:pt>
                <c:pt idx="4">
                  <c:v>GASTOS GENERALES</c:v>
                </c:pt>
                <c:pt idx="5">
                  <c:v>GASTOS AREA COMUN</c:v>
                </c:pt>
                <c:pt idx="6">
                  <c:v>SEGURO AREAS COMUNES</c:v>
                </c:pt>
                <c:pt idx="7">
                  <c:v>SEGURO DE CASAS</c:v>
                </c:pt>
                <c:pt idx="8">
                  <c:v>OTROS GASTOS EXTRAORDINARIOS</c:v>
                </c:pt>
                <c:pt idx="9">
                  <c:v>CANCELACION DE CFDI INGRESOS POR DEMANDAS EJE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13.1</c:v>
                </c:pt>
                <c:pt idx="1">
                  <c:v>28.8</c:v>
                </c:pt>
                <c:pt idx="2">
                  <c:v>22.8</c:v>
                </c:pt>
                <c:pt idx="3">
                  <c:v>9.4</c:v>
                </c:pt>
                <c:pt idx="4">
                  <c:v>5.4</c:v>
                </c:pt>
                <c:pt idx="5">
                  <c:v>2.6</c:v>
                </c:pt>
                <c:pt idx="6">
                  <c:v>1.9</c:v>
                </c:pt>
                <c:pt idx="7">
                  <c:v>1.8</c:v>
                </c:pt>
                <c:pt idx="8">
                  <c:v>14.2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0A22-4A4B-9F63-95395CE85B9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63894326534367463"/>
          <c:y val="0.12654175823637259"/>
          <c:w val="0.35180825984441272"/>
          <c:h val="0.87290775638951157"/>
        </c:manualLayout>
      </c:layout>
      <c:overlay val="0"/>
      <c:txPr>
        <a:bodyPr/>
        <a:lstStyle/>
        <a:p>
          <a:pPr>
            <a:defRPr sz="1600" baseline="0"/>
          </a:pPr>
          <a:endParaRPr lang="es-MX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200" dirty="0">
                <a:solidFill>
                  <a:schemeClr val="tx1"/>
                </a:solidFill>
              </a:rPr>
              <a:t>TOTAL DEL ACTIVO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862840273026514E-2"/>
          <c:y val="0.18220260999774732"/>
          <c:w val="0.63445661800378506"/>
          <c:h val="0.811488733830647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 C T I V O</c:v>
                </c:pt>
              </c:strCache>
            </c:strRef>
          </c:tx>
          <c:explosion val="4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A2-4DDD-A83A-742FCA7CDA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A2-4DDD-A83A-742FCA7CDAE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ACTIVO CIRCULANTE</c:v>
                </c:pt>
                <c:pt idx="1">
                  <c:v>ACTIVO NO CIRCULANTE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89.6</c:v>
                </c:pt>
                <c:pt idx="1">
                  <c:v>10.4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EA2-4DDD-A83A-742FCA7CDAE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367342915948059"/>
          <c:y val="0.77148005777602346"/>
          <c:w val="0.27650257268805356"/>
          <c:h val="0.122678466316195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</a:rPr>
              <a:t>TOTAL DEL PASIVO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20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 DEL PASIVO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59-4290-8661-DCEAD98AC0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0" prst="coolSlant"/>
                <a:bevelB w="6350" prst="coolSlant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10-4F84-A9B5-FAD0B7EA33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SUMA DEL PASIVO</c:v>
                </c:pt>
                <c:pt idx="1">
                  <c:v>SUMA DEL CAPITAL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7.4</c:v>
                </c:pt>
                <c:pt idx="1">
                  <c:v>92.6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10-4F84-A9B5-FAD0B7EA3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0.46449</cdr:x>
      <cdr:y>0.12302</cdr:y>
    </cdr:from>
    <cdr:to>
      <cdr:x>0.705</cdr:x>
      <cdr:y>0.19152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5325459" y="843652"/>
          <a:ext cx="2757488" cy="469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2400" b="1" dirty="0">
              <a:solidFill>
                <a:schemeClr val="tx1"/>
              </a:solidFill>
            </a:rPr>
            <a:t>Rubro del Ingreso</a:t>
          </a:r>
        </a:p>
      </cdr:txBody>
    </cdr:sp>
  </cdr:relSizeAnchor>
  <cdr:relSizeAnchor xmlns:cdr="http://schemas.openxmlformats.org/drawingml/2006/chartDrawing">
    <cdr:from>
      <cdr:x>0.30824</cdr:x>
      <cdr:y>0.2165</cdr:y>
    </cdr:from>
    <cdr:to>
      <cdr:x>0.36336</cdr:x>
      <cdr:y>0.2795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534008" y="1484757"/>
          <a:ext cx="631960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/>
        </a:p>
      </cdr:txBody>
    </cdr:sp>
  </cdr:relSizeAnchor>
  <cdr:relSizeAnchor xmlns:cdr="http://schemas.openxmlformats.org/drawingml/2006/chartDrawing">
    <cdr:from>
      <cdr:x>0.264</cdr:x>
      <cdr:y>0.29353</cdr:y>
    </cdr:from>
    <cdr:to>
      <cdr:x>0.30908</cdr:x>
      <cdr:y>0.33411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="" xmlns:a16="http://schemas.microsoft.com/office/drawing/2014/main" id="{3AC4CEAD-3D54-4EA9-A2C7-1CDA50112257}"/>
            </a:ext>
          </a:extLst>
        </cdr:cNvPr>
        <cdr:cNvSpPr txBox="1"/>
      </cdr:nvSpPr>
      <cdr:spPr>
        <a:xfrm xmlns:a="http://schemas.openxmlformats.org/drawingml/2006/main">
          <a:off x="3026783" y="2013034"/>
          <a:ext cx="516850" cy="278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/>
            <a:t>0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FF046D6-3215-4336-B9A3-2C720C8C1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D68C24F-B247-40A7-BFEF-2EB54BEF6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A148A09-137E-4497-BC7A-33331CF440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6EA0-D1F3-45E2-BECC-805DA031861C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7E85245-6F22-4B68-9C3A-8E60DFAD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7314AF2-567B-412E-A65E-8BE41870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E0E31-86D8-475C-BC75-1CF32306A4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30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34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0913"/>
            <a:ext cx="12192000" cy="7527702"/>
          </a:xfrm>
          <a:prstGeom prst="rect">
            <a:avLst/>
          </a:prstGeom>
        </p:spPr>
      </p:pic>
      <p:sp>
        <p:nvSpPr>
          <p:cNvPr id="7" name="CuadroTexto 7">
            <a:extLst>
              <a:ext uri="{FF2B5EF4-FFF2-40B4-BE49-F238E27FC236}">
                <a16:creationId xmlns="" xmlns:a16="http://schemas.microsoft.com/office/drawing/2014/main" id="{89F98628-23B7-4854-8925-F02B6D5DBA2C}"/>
              </a:ext>
            </a:extLst>
          </p:cNvPr>
          <p:cNvSpPr txBox="1"/>
          <p:nvPr/>
        </p:nvSpPr>
        <p:spPr>
          <a:xfrm>
            <a:off x="1932325" y="432900"/>
            <a:ext cx="86732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800" dirty="0">
                <a:solidFill>
                  <a:schemeClr val="bg1"/>
                </a:solidFill>
                <a:latin typeface="Arial Black" panose="020B0A04020102020204" pitchFamily="34" charset="0"/>
              </a:rPr>
              <a:t>INICIO DE ACTIVIDADES</a:t>
            </a:r>
          </a:p>
          <a:p>
            <a:endParaRPr lang="es-MX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5">
            <a:extLst>
              <a:ext uri="{FF2B5EF4-FFF2-40B4-BE49-F238E27FC236}">
                <a16:creationId xmlns="" xmlns:a16="http://schemas.microsoft.com/office/drawing/2014/main" id="{08E56182-82F8-406A-A6D9-16AE04C6BB3C}"/>
              </a:ext>
            </a:extLst>
          </p:cNvPr>
          <p:cNvSpPr txBox="1"/>
          <p:nvPr/>
        </p:nvSpPr>
        <p:spPr>
          <a:xfrm>
            <a:off x="6451886" y="3506273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4400" dirty="0">
                <a:latin typeface="Arial Black" panose="020B0A04020102020204" pitchFamily="34" charset="0"/>
              </a:rPr>
              <a:t>Primer Trimestre 2020</a:t>
            </a:r>
          </a:p>
        </p:txBody>
      </p:sp>
    </p:spTree>
    <p:extLst>
      <p:ext uri="{BB962C8B-B14F-4D97-AF65-F5344CB8AC3E}">
        <p14:creationId xmlns:p14="http://schemas.microsoft.com/office/powerpoint/2010/main" val="9601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63" y="0"/>
            <a:ext cx="6297637" cy="34713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1328"/>
            <a:ext cx="5894363" cy="33866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63" y="3386672"/>
            <a:ext cx="6297637" cy="34713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4363" cy="347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1598962" y="2558338"/>
            <a:ext cx="89892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Mantenimiento a Cajas de Control de las Cercas Electrificadas</a:t>
            </a:r>
            <a:endParaRPr lang="es-MX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6228" cy="67524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28" y="0"/>
            <a:ext cx="6424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1985329" y="2674248"/>
            <a:ext cx="8989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Mantenimiento del sistema de riego por aspersión</a:t>
            </a:r>
            <a:endParaRPr lang="es-MX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37" y="0"/>
            <a:ext cx="5978771" cy="38826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856" y="3756075"/>
            <a:ext cx="6393736" cy="31019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34" y="0"/>
            <a:ext cx="6241366" cy="38826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6074"/>
            <a:ext cx="5969448" cy="31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1959571" y="2622733"/>
            <a:ext cx="8989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Mantenimiento del Cuarto de Maquinas</a:t>
            </a:r>
            <a:endParaRPr lang="es-MX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45" y="3193366"/>
            <a:ext cx="6850855" cy="36646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36" y="-1"/>
            <a:ext cx="5341145" cy="67102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45" y="0"/>
            <a:ext cx="6850855" cy="400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274191" cy="38309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48110"/>
            <a:ext cx="6274191" cy="35098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90" y="0"/>
            <a:ext cx="5917810" cy="34606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90" y="3126544"/>
            <a:ext cx="5884985" cy="373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04586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176" y="0"/>
            <a:ext cx="5978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1689115" y="2609854"/>
            <a:ext cx="8989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Continuacion con los trabajos del Río</a:t>
            </a:r>
            <a:endParaRPr lang="es-MX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C08B408B-D67E-40E0-A2F6-E96DAF31709F}"/>
              </a:ext>
            </a:extLst>
          </p:cNvPr>
          <p:cNvSpPr/>
          <p:nvPr/>
        </p:nvSpPr>
        <p:spPr>
          <a:xfrm>
            <a:off x="2224345" y="2611869"/>
            <a:ext cx="77948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Reparación </a:t>
            </a:r>
            <a:r>
              <a:rPr lang="es-MX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de</a:t>
            </a:r>
          </a:p>
          <a:p>
            <a:pPr lvl="0" algn="ctr"/>
            <a:r>
              <a:rPr lang="es-MX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Fugas de agua en el </a:t>
            </a:r>
            <a:r>
              <a:rPr lang="es-MX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Condominio</a:t>
            </a:r>
            <a:endParaRPr lang="es-MX" sz="4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7" y="0"/>
            <a:ext cx="5547790" cy="32918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7" y="3291838"/>
            <a:ext cx="4064275" cy="35661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78" y="3291838"/>
            <a:ext cx="7302965" cy="35661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86" y="0"/>
            <a:ext cx="5809958" cy="329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2253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8"/>
          <a:stretch/>
        </p:blipFill>
        <p:spPr>
          <a:xfrm>
            <a:off x="5254580" y="0"/>
            <a:ext cx="6881734" cy="69545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6"/>
          <a:stretch/>
        </p:blipFill>
        <p:spPr>
          <a:xfrm>
            <a:off x="-1" y="1"/>
            <a:ext cx="5228824" cy="32074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3"/>
          <a:stretch/>
        </p:blipFill>
        <p:spPr>
          <a:xfrm>
            <a:off x="-1" y="2690321"/>
            <a:ext cx="5254581" cy="41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302326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26" y="0"/>
            <a:ext cx="5889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C08B408B-D67E-40E0-A2F6-E96DAF31709F}"/>
              </a:ext>
            </a:extLst>
          </p:cNvPr>
          <p:cNvSpPr/>
          <p:nvPr/>
        </p:nvSpPr>
        <p:spPr>
          <a:xfrm>
            <a:off x="2198587" y="2367171"/>
            <a:ext cx="77948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Apoyo por parte del personal de protección </a:t>
            </a:r>
            <a:r>
              <a:rPr lang="es-MX" sz="4400" dirty="0">
                <a:solidFill>
                  <a:prstClr val="white"/>
                </a:solidFill>
                <a:latin typeface="Arial Black" panose="020B0A04020102020204" pitchFamily="34" charset="0"/>
              </a:rPr>
              <a:t>Civil</a:t>
            </a:r>
          </a:p>
        </p:txBody>
      </p:sp>
    </p:spTree>
    <p:extLst>
      <p:ext uri="{BB962C8B-B14F-4D97-AF65-F5344CB8AC3E}">
        <p14:creationId xmlns:p14="http://schemas.microsoft.com/office/powerpoint/2010/main" val="4527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r="31074"/>
          <a:stretch/>
        </p:blipFill>
        <p:spPr>
          <a:xfrm>
            <a:off x="7443989" y="170645"/>
            <a:ext cx="4748011" cy="651671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593"/>
          <a:stretch/>
        </p:blipFill>
        <p:spPr>
          <a:xfrm>
            <a:off x="0" y="0"/>
            <a:ext cx="7443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0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 r="18641"/>
          <a:stretch/>
        </p:blipFill>
        <p:spPr>
          <a:xfrm>
            <a:off x="0" y="0"/>
            <a:ext cx="5986421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1" y="-161610"/>
            <a:ext cx="6061656" cy="37033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1" y="3390364"/>
            <a:ext cx="6061656" cy="34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6" y="0"/>
            <a:ext cx="11724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8"/>
          <a:stretch/>
        </p:blipFill>
        <p:spPr>
          <a:xfrm>
            <a:off x="0" y="0"/>
            <a:ext cx="7804597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52" y="3496613"/>
            <a:ext cx="4361645" cy="32712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53" y="128790"/>
            <a:ext cx="4361645" cy="327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C08B408B-D67E-40E0-A2F6-E96DAF31709F}"/>
              </a:ext>
            </a:extLst>
          </p:cNvPr>
          <p:cNvSpPr/>
          <p:nvPr/>
        </p:nvSpPr>
        <p:spPr>
          <a:xfrm>
            <a:off x="2198587" y="2367171"/>
            <a:ext cx="77948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Capacitación al personal Nom-35</a:t>
            </a:r>
            <a:endParaRPr lang="es-MX" sz="4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3" y="-52754"/>
            <a:ext cx="5819278" cy="35486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00" y="3443109"/>
            <a:ext cx="5927245" cy="35486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2" y="3495863"/>
            <a:ext cx="5819278" cy="34431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00" y="16929"/>
            <a:ext cx="5927245" cy="344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5" y="-1"/>
            <a:ext cx="11480228" cy="686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1" y="0"/>
            <a:ext cx="11557502" cy="686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C08B408B-D67E-40E0-A2F6-E96DAF31709F}"/>
              </a:ext>
            </a:extLst>
          </p:cNvPr>
          <p:cNvSpPr/>
          <p:nvPr/>
        </p:nvSpPr>
        <p:spPr>
          <a:xfrm>
            <a:off x="2198587" y="2367171"/>
            <a:ext cx="77948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Mantenimiento a su maquinaria del personal y trabajos Generales</a:t>
            </a:r>
            <a:endParaRPr lang="es-MX" sz="4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2" y="-1"/>
            <a:ext cx="11634775" cy="686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4" r="22755"/>
          <a:stretch/>
        </p:blipFill>
        <p:spPr>
          <a:xfrm>
            <a:off x="6297768" y="0"/>
            <a:ext cx="5894231" cy="68324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35817"/>
            <a:ext cx="6259133" cy="36221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259134" cy="33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8" y="0"/>
            <a:ext cx="11977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6" r="35502"/>
          <a:stretch/>
        </p:blipFill>
        <p:spPr>
          <a:xfrm>
            <a:off x="66260" y="9939"/>
            <a:ext cx="3325929" cy="68815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7"/>
          <a:stretch/>
        </p:blipFill>
        <p:spPr>
          <a:xfrm>
            <a:off x="3485321" y="0"/>
            <a:ext cx="8646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C08B408B-D67E-40E0-A2F6-E96DAF31709F}"/>
              </a:ext>
            </a:extLst>
          </p:cNvPr>
          <p:cNvSpPr/>
          <p:nvPr/>
        </p:nvSpPr>
        <p:spPr>
          <a:xfrm>
            <a:off x="2185708" y="1929289"/>
            <a:ext cx="77948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Limpieza y reparación de rejillas de aguas pluviales para prevenir inundaciones</a:t>
            </a:r>
            <a:endParaRPr lang="es-MX" sz="4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" y="0"/>
            <a:ext cx="11895152" cy="684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38391"/>
            <a:ext cx="4765183" cy="35738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14" y="0"/>
            <a:ext cx="7323786" cy="68122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5182" cy="35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63" y="0"/>
            <a:ext cx="6597637" cy="41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3" y="0"/>
            <a:ext cx="5486400" cy="41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3" y="4114800"/>
            <a:ext cx="6337468" cy="27432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31" y="4114800"/>
            <a:ext cx="574656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1" b="5895"/>
          <a:stretch/>
        </p:blipFill>
        <p:spPr>
          <a:xfrm>
            <a:off x="35185" y="3490174"/>
            <a:ext cx="5986594" cy="33613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021780" cy="34901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9"/>
          <a:stretch/>
        </p:blipFill>
        <p:spPr>
          <a:xfrm>
            <a:off x="6077462" y="-1"/>
            <a:ext cx="6114538" cy="27689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 b="15463"/>
          <a:stretch/>
        </p:blipFill>
        <p:spPr>
          <a:xfrm>
            <a:off x="6077462" y="2872632"/>
            <a:ext cx="6118832" cy="397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7144"/>
            <a:ext cx="6259132" cy="34708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259132" cy="33227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/>
          <a:stretch/>
        </p:blipFill>
        <p:spPr>
          <a:xfrm>
            <a:off x="6349285" y="3387144"/>
            <a:ext cx="5842715" cy="34708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67"/>
          <a:stretch/>
        </p:blipFill>
        <p:spPr>
          <a:xfrm>
            <a:off x="6349285" y="0"/>
            <a:ext cx="5842715" cy="330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5" y="0"/>
            <a:ext cx="11892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65DECA50-D650-4750-B0FB-6436E0BF6063}"/>
              </a:ext>
            </a:extLst>
          </p:cNvPr>
          <p:cNvSpPr txBox="1"/>
          <p:nvPr/>
        </p:nvSpPr>
        <p:spPr>
          <a:xfrm>
            <a:off x="2656600" y="61466"/>
            <a:ext cx="6878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latin typeface="Arial Black" panose="020B0A04020102020204" pitchFamily="34" charset="0"/>
              </a:rPr>
              <a:t>INGRESOS   </a:t>
            </a:r>
          </a:p>
          <a:p>
            <a:pPr algn="ctr"/>
            <a:r>
              <a:rPr lang="es-ES" sz="3600" b="1" dirty="0">
                <a:latin typeface="Arial Black" panose="020B0A04020102020204" pitchFamily="34" charset="0"/>
              </a:rPr>
              <a:t>PRIMER TRIMESTRE 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CB4C1B2F-64C0-4E12-A83C-C54C83995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191513"/>
              </p:ext>
            </p:extLst>
          </p:nvPr>
        </p:nvGraphicFramePr>
        <p:xfrm>
          <a:off x="771896" y="1413206"/>
          <a:ext cx="10633293" cy="4843399"/>
        </p:xfrm>
        <a:graphic>
          <a:graphicData uri="http://schemas.openxmlformats.org/drawingml/2006/table">
            <a:tbl>
              <a:tblPr firstRow="1" firstCol="1" bandRow="1"/>
              <a:tblGrid>
                <a:gridCol w="8816241">
                  <a:extLst>
                    <a:ext uri="{9D8B030D-6E8A-4147-A177-3AD203B41FA5}">
                      <a16:colId xmlns="" xmlns:a16="http://schemas.microsoft.com/office/drawing/2014/main" val="707960510"/>
                    </a:ext>
                  </a:extLst>
                </a:gridCol>
                <a:gridCol w="1817052">
                  <a:extLst>
                    <a:ext uri="{9D8B030D-6E8A-4147-A177-3AD203B41FA5}">
                      <a16:colId xmlns="" xmlns:a16="http://schemas.microsoft.com/office/drawing/2014/main" val="816238015"/>
                    </a:ext>
                  </a:extLst>
                </a:gridCol>
              </a:tblGrid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CUOTAS DE CONDÓMINOS</a:t>
                      </a:r>
                      <a:endParaRPr lang="es-MX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5591014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CUOTAS EXTRAORDINARIAS</a:t>
                      </a:r>
                      <a:endParaRPr lang="es-MX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78800158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CUOTAS EXTRAORDINARIAS 2012</a:t>
                      </a:r>
                      <a:endParaRPr lang="es-MX" sz="27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24602404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CUOTAS EXTRAORDINARIAS SISMO 19-09-17</a:t>
                      </a:r>
                      <a:endParaRPr lang="es-MX" sz="27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82048878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 AREAS PRIVADAS</a:t>
                      </a:r>
                      <a:endParaRPr lang="es-MX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5252886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CUOTAS ADICIONALES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88634627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CUOTAS ADICIONALES DIVERSAS</a:t>
                      </a:r>
                      <a:endParaRPr lang="es-MX" sz="27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5176233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SEGURO AREAS COMUNES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1175398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MANTENIMIENTO ADICIONAL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98705991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PRODUCTOS FINANCIEROS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89391342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DESCUENTOS POR PRONTO PAGO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- 6.6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2087359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351CFCD-64AC-44AD-B174-145419877EDC}"/>
              </a:ext>
            </a:extLst>
          </p:cNvPr>
          <p:cNvSpPr txBox="1"/>
          <p:nvPr/>
        </p:nvSpPr>
        <p:spPr>
          <a:xfrm>
            <a:off x="786811" y="6460177"/>
            <a:ext cx="11172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*EN LOS RUBROS COLOR NARANJA EXISTE APORTACION PERO NO SE ANEXO PARA LA REPRESENTACION GRAFICA, PARA ACLARACIONES VEASE EL REPORTE DEL BALANCE DE ACTIVIDADES.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5338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="" xmlns:a16="http://schemas.microsoft.com/office/drawing/2014/main" id="{93239BFB-0DE0-4EFF-9B02-0206DFCE5E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102113"/>
              </p:ext>
            </p:extLst>
          </p:nvPr>
        </p:nvGraphicFramePr>
        <p:xfrm>
          <a:off x="-317917" y="0"/>
          <a:ext cx="1146516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="" xmlns:a16="http://schemas.microsoft.com/office/drawing/2014/main" id="{84303CD1-D8E1-481E-9953-45A83E8D5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324942"/>
              </p:ext>
            </p:extLst>
          </p:nvPr>
        </p:nvGraphicFramePr>
        <p:xfrm>
          <a:off x="7852230" y="1393371"/>
          <a:ext cx="4570466" cy="505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98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="" xmlns:a16="http://schemas.microsoft.com/office/drawing/2014/main" id="{6F65A364-8D0A-4791-8BE7-FC88BF183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682337"/>
              </p:ext>
            </p:extLst>
          </p:nvPr>
        </p:nvGraphicFramePr>
        <p:xfrm>
          <a:off x="648789" y="1943829"/>
          <a:ext cx="10894422" cy="4844508"/>
        </p:xfrm>
        <a:graphic>
          <a:graphicData uri="http://schemas.openxmlformats.org/drawingml/2006/table">
            <a:tbl>
              <a:tblPr firstRow="1" firstCol="1" bandRow="1"/>
              <a:tblGrid>
                <a:gridCol w="8394495">
                  <a:extLst>
                    <a:ext uri="{9D8B030D-6E8A-4147-A177-3AD203B41FA5}">
                      <a16:colId xmlns="" xmlns:a16="http://schemas.microsoft.com/office/drawing/2014/main" val="1505191764"/>
                    </a:ext>
                  </a:extLst>
                </a:gridCol>
                <a:gridCol w="2499927">
                  <a:extLst>
                    <a:ext uri="{9D8B030D-6E8A-4147-A177-3AD203B41FA5}">
                      <a16:colId xmlns="" xmlns:a16="http://schemas.microsoft.com/office/drawing/2014/main" val="2123519589"/>
                    </a:ext>
                  </a:extLst>
                </a:gridCol>
              </a:tblGrid>
              <a:tr h="429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DE ADMINISTRACIÓN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1541210"/>
                  </a:ext>
                </a:extLst>
              </a:tr>
              <a:tr h="372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DE JARDINERÍA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7219995"/>
                  </a:ext>
                </a:extLst>
              </a:tr>
              <a:tr h="4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DE VIGILANCIA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58373079"/>
                  </a:ext>
                </a:extLst>
              </a:tr>
              <a:tr h="441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DE MANTENIMIENTO DE ALBERCAS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2096291"/>
                  </a:ext>
                </a:extLst>
              </a:tr>
              <a:tr h="427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GENERALES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70587440"/>
                  </a:ext>
                </a:extLst>
              </a:tr>
              <a:tr h="427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AREA COMUN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88530157"/>
                  </a:ext>
                </a:extLst>
              </a:tr>
              <a:tr h="400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SEGURO DE AREAS COMUNES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65900752"/>
                  </a:ext>
                </a:extLst>
              </a:tr>
              <a:tr h="400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SEGURO DE CASAS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72723577"/>
                  </a:ext>
                </a:extLst>
              </a:tr>
              <a:tr h="4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OTROS GASTOS EXTRAORDINARIOS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8626147"/>
                  </a:ext>
                </a:extLst>
              </a:tr>
              <a:tr h="4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CANCELACION DE CFDI INGRESOS POR DEMANDAS EJE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7679820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41FF39F-B5B6-420E-BC35-EA181382223A}"/>
              </a:ext>
            </a:extLst>
          </p:cNvPr>
          <p:cNvSpPr txBox="1"/>
          <p:nvPr/>
        </p:nvSpPr>
        <p:spPr>
          <a:xfrm>
            <a:off x="2704502" y="0"/>
            <a:ext cx="6878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latin typeface="Arial Black" panose="020B0A04020102020204" pitchFamily="34" charset="0"/>
              </a:rPr>
              <a:t>GASTOS   </a:t>
            </a:r>
          </a:p>
          <a:p>
            <a:pPr algn="ctr"/>
            <a:r>
              <a:rPr lang="es-ES" sz="3600" b="1" dirty="0">
                <a:latin typeface="Arial Black" panose="020B0A04020102020204" pitchFamily="34" charset="0"/>
              </a:rPr>
              <a:t>PRIMER TRIMESTRE  2020</a:t>
            </a:r>
          </a:p>
        </p:txBody>
      </p:sp>
    </p:spTree>
    <p:extLst>
      <p:ext uri="{BB962C8B-B14F-4D97-AF65-F5344CB8AC3E}">
        <p14:creationId xmlns:p14="http://schemas.microsoft.com/office/powerpoint/2010/main" val="10317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="" xmlns:a16="http://schemas.microsoft.com/office/drawing/2014/main" id="{CF72F3AF-B916-4026-9480-C6014F9F0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206668"/>
              </p:ext>
            </p:extLst>
          </p:nvPr>
        </p:nvGraphicFramePr>
        <p:xfrm>
          <a:off x="1046922" y="104502"/>
          <a:ext cx="10825764" cy="6325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47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="" xmlns:a16="http://schemas.microsoft.com/office/drawing/2014/main" id="{99BB9020-EB0C-460D-9CAC-922520F8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2455441"/>
              </p:ext>
            </p:extLst>
          </p:nvPr>
        </p:nvGraphicFramePr>
        <p:xfrm>
          <a:off x="827989" y="1923480"/>
          <a:ext cx="6356581" cy="423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2130297-736C-413D-871C-A05CBBCE5622}"/>
              </a:ext>
            </a:extLst>
          </p:cNvPr>
          <p:cNvSpPr txBox="1"/>
          <p:nvPr/>
        </p:nvSpPr>
        <p:spPr>
          <a:xfrm>
            <a:off x="2679214" y="159556"/>
            <a:ext cx="638187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>
                <a:latin typeface="Arial Black" panose="020B0A04020102020204" pitchFamily="34" charset="0"/>
              </a:rPr>
              <a:t>BALANCE GENERAL</a:t>
            </a:r>
          </a:p>
          <a:p>
            <a:pPr algn="ctr"/>
            <a:r>
              <a:rPr lang="es-ES" sz="1600" dirty="0"/>
              <a:t>Al  31 DE MARZO DEL 2020</a:t>
            </a:r>
          </a:p>
          <a:p>
            <a:pPr algn="ctr"/>
            <a:r>
              <a:rPr lang="es-ES" sz="1600" dirty="0"/>
              <a:t>EN PORCENTAJES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ACBFC36C-B4A8-4723-B4CE-9BADCA17E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705114"/>
              </p:ext>
            </p:extLst>
          </p:nvPr>
        </p:nvGraphicFramePr>
        <p:xfrm>
          <a:off x="6905718" y="1923479"/>
          <a:ext cx="4310743" cy="423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38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" y="0"/>
            <a:ext cx="4611915" cy="34589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" y="3407899"/>
            <a:ext cx="4600135" cy="34501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06" y="-1"/>
            <a:ext cx="7437120" cy="67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" y="0"/>
            <a:ext cx="5494807" cy="41211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74" y="2876843"/>
            <a:ext cx="6598531" cy="39811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" y="3840694"/>
            <a:ext cx="5444007" cy="30173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73" y="0"/>
            <a:ext cx="6615332" cy="359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90972" y="2561906"/>
            <a:ext cx="7498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Reparación De Andadores De Albercas</a:t>
            </a:r>
            <a:endParaRPr lang="es-MX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" y="0"/>
            <a:ext cx="5733383" cy="40516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04" y="0"/>
            <a:ext cx="6168669" cy="40516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05" y="3352690"/>
            <a:ext cx="6168669" cy="35053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" y="3352690"/>
            <a:ext cx="5733382" cy="350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8623"/>
            <a:ext cx="6175716" cy="38422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16" y="3404382"/>
            <a:ext cx="6016284" cy="34536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16" y="1"/>
            <a:ext cx="6016284" cy="37138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175716" cy="30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276</Words>
  <Application>Microsoft Office PowerPoint</Application>
  <PresentationFormat>Panorámica</PresentationFormat>
  <Paragraphs>92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3" baseType="lpstr">
      <vt:lpstr>Arial</vt:lpstr>
      <vt:lpstr>Arial Black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Toshiba-User</cp:lastModifiedBy>
  <cp:revision>140</cp:revision>
  <dcterms:created xsi:type="dcterms:W3CDTF">2019-04-30T23:24:35Z</dcterms:created>
  <dcterms:modified xsi:type="dcterms:W3CDTF">2020-06-10T17:37:50Z</dcterms:modified>
</cp:coreProperties>
</file>