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431" r:id="rId4"/>
    <p:sldId id="391" r:id="rId5"/>
    <p:sldId id="392" r:id="rId6"/>
    <p:sldId id="394" r:id="rId7"/>
    <p:sldId id="395" r:id="rId8"/>
    <p:sldId id="393" r:id="rId9"/>
    <p:sldId id="396" r:id="rId10"/>
    <p:sldId id="383" r:id="rId11"/>
    <p:sldId id="384" r:id="rId12"/>
    <p:sldId id="385" r:id="rId13"/>
    <p:sldId id="436" r:id="rId14"/>
    <p:sldId id="387" r:id="rId15"/>
    <p:sldId id="386" r:id="rId16"/>
    <p:sldId id="388" r:id="rId17"/>
    <p:sldId id="389" r:id="rId18"/>
    <p:sldId id="437" r:id="rId19"/>
    <p:sldId id="375" r:id="rId20"/>
    <p:sldId id="438" r:id="rId21"/>
    <p:sldId id="381" r:id="rId22"/>
    <p:sldId id="406" r:id="rId23"/>
    <p:sldId id="407" r:id="rId24"/>
    <p:sldId id="408" r:id="rId25"/>
    <p:sldId id="409" r:id="rId26"/>
    <p:sldId id="410" r:id="rId27"/>
    <p:sldId id="413" r:id="rId28"/>
    <p:sldId id="414" r:id="rId29"/>
    <p:sldId id="415" r:id="rId30"/>
    <p:sldId id="416" r:id="rId31"/>
    <p:sldId id="379" r:id="rId32"/>
    <p:sldId id="435" r:id="rId33"/>
    <p:sldId id="412" r:id="rId34"/>
    <p:sldId id="439" r:id="rId35"/>
    <p:sldId id="371" r:id="rId36"/>
    <p:sldId id="372" r:id="rId37"/>
    <p:sldId id="373" r:id="rId38"/>
    <p:sldId id="374" r:id="rId39"/>
    <p:sldId id="376" r:id="rId40"/>
    <p:sldId id="377" r:id="rId41"/>
    <p:sldId id="378" r:id="rId42"/>
    <p:sldId id="380" r:id="rId43"/>
    <p:sldId id="390" r:id="rId44"/>
    <p:sldId id="397" r:id="rId45"/>
    <p:sldId id="400" r:id="rId46"/>
    <p:sldId id="398" r:id="rId47"/>
    <p:sldId id="432" r:id="rId48"/>
    <p:sldId id="399" r:id="rId49"/>
    <p:sldId id="401" r:id="rId50"/>
    <p:sldId id="402" r:id="rId51"/>
    <p:sldId id="403" r:id="rId52"/>
    <p:sldId id="404" r:id="rId53"/>
    <p:sldId id="405" r:id="rId54"/>
    <p:sldId id="417" r:id="rId55"/>
    <p:sldId id="418" r:id="rId56"/>
    <p:sldId id="419" r:id="rId57"/>
    <p:sldId id="420" r:id="rId58"/>
    <p:sldId id="421" r:id="rId59"/>
    <p:sldId id="422" r:id="rId60"/>
    <p:sldId id="423" r:id="rId61"/>
    <p:sldId id="424" r:id="rId62"/>
    <p:sldId id="425" r:id="rId63"/>
    <p:sldId id="426" r:id="rId64"/>
    <p:sldId id="427" r:id="rId65"/>
    <p:sldId id="428" r:id="rId66"/>
    <p:sldId id="429" r:id="rId67"/>
    <p:sldId id="430" r:id="rId68"/>
    <p:sldId id="433" r:id="rId69"/>
    <p:sldId id="434" r:id="rId70"/>
    <p:sldId id="319" r:id="rId71"/>
    <p:sldId id="365" r:id="rId72"/>
    <p:sldId id="368" r:id="rId73"/>
    <p:sldId id="369" r:id="rId74"/>
    <p:sldId id="370" r:id="rId7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24" autoAdjust="0"/>
    <p:restoredTop sz="94660"/>
  </p:normalViewPr>
  <p:slideViewPr>
    <p:cSldViewPr snapToGrid="0">
      <p:cViewPr varScale="1">
        <p:scale>
          <a:sx n="66" d="100"/>
          <a:sy n="66" d="100"/>
        </p:scale>
        <p:origin x="58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1" i="0" u="none" strike="noStrike" kern="1200" dirty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INGRESOS SEGUNDO TRIMESTRE</a:t>
            </a:r>
            <a:r>
              <a:rPr lang="es-ES" sz="3200" b="1" i="0" u="none" strike="noStrike" kern="1200" dirty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2019</a:t>
            </a:r>
            <a:endParaRPr lang="en-US" sz="3200" b="1" i="0" u="none" strike="noStrike" kern="1200" dirty="0">
              <a:solidFill>
                <a:schemeClr val="tx1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14575624659348677"/>
          <c:y val="3.3624963546223139E-4"/>
        </c:manualLayout>
      </c:layout>
      <c:overlay val="0"/>
    </c:title>
    <c:autoTitleDeleted val="0"/>
    <c:view3D>
      <c:rotX val="70"/>
      <c:rotY val="0"/>
      <c:depthPercent val="100"/>
      <c:rAngAx val="0"/>
      <c:perspective val="4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850893170436476E-2"/>
          <c:y val="0.15329571303587053"/>
          <c:w val="0.57013176168619928"/>
          <c:h val="0.73556605424321964"/>
        </c:manualLayout>
      </c:layout>
      <c:pie3DChart>
        <c:varyColors val="1"/>
        <c:ser>
          <c:idx val="0"/>
          <c:order val="0"/>
          <c:tx>
            <c:strRef>
              <c:f>Hoja1!$B$2</c:f>
              <c:strCache>
                <c:ptCount val="1"/>
                <c:pt idx="0">
                  <c:v>CONCEPTO</c:v>
                </c:pt>
              </c:strCache>
            </c:strRef>
          </c:tx>
          <c:explosion val="36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E07E-4737-A637-DD2BC3CE0129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E07E-4737-A637-DD2BC3CE0129}"/>
              </c:ext>
            </c:extLst>
          </c:dPt>
          <c:dPt>
            <c:idx val="8"/>
            <c:bubble3D val="0"/>
            <c:spPr>
              <a:solidFill>
                <a:srgbClr val="99CC00"/>
              </a:solidFill>
            </c:spPr>
            <c:extLst>
              <c:ext xmlns:c16="http://schemas.microsoft.com/office/drawing/2014/chart" uri="{C3380CC4-5D6E-409C-BE32-E72D297353CC}">
                <c16:uniqueId val="{00000004-E07E-4737-A637-DD2BC3CE0129}"/>
              </c:ext>
            </c:extLst>
          </c:dPt>
          <c:dLbls>
            <c:dLbl>
              <c:idx val="0"/>
              <c:layout>
                <c:manualLayout>
                  <c:x val="-4.4586259478599961E-2"/>
                  <c:y val="5.428950936759503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7E-4737-A637-DD2BC3CE0129}"/>
                </c:ext>
              </c:extLst>
            </c:dLbl>
            <c:dLbl>
              <c:idx val="1"/>
              <c:layout>
                <c:manualLayout>
                  <c:x val="-1.0081752828937803E-2"/>
                  <c:y val="5.539428404782735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7E-4737-A637-DD2BC3CE0129}"/>
                </c:ext>
              </c:extLst>
            </c:dLbl>
            <c:dLbl>
              <c:idx val="2"/>
              <c:layout>
                <c:manualLayout>
                  <c:x val="-6.5243695928075725E-3"/>
                  <c:y val="-2.3417589105709938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0.1%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07E-4737-A637-DD2BC3CE0129}"/>
                </c:ext>
              </c:extLst>
            </c:dLbl>
            <c:dLbl>
              <c:idx val="3"/>
              <c:layout>
                <c:manualLayout>
                  <c:x val="-3.3148224853903159E-3"/>
                  <c:y val="-1.724307378244389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7.9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07E-4737-A637-DD2BC3CE0129}"/>
                </c:ext>
              </c:extLst>
            </c:dLbl>
            <c:dLbl>
              <c:idx val="4"/>
              <c:layout>
                <c:manualLayout>
                  <c:x val="5.1796009286910645E-3"/>
                  <c:y val="6.4377369495479736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0.9%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07E-4737-A637-DD2BC3CE0129}"/>
                </c:ext>
              </c:extLst>
            </c:dLbl>
            <c:dLbl>
              <c:idx val="5"/>
              <c:layout>
                <c:manualLayout>
                  <c:x val="-4.2464267207923409E-3"/>
                  <c:y val="-2.8132108486439026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6.1%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07E-4737-A637-DD2BC3CE0129}"/>
                </c:ext>
              </c:extLst>
            </c:dLbl>
            <c:dLbl>
              <c:idx val="6"/>
              <c:layout>
                <c:manualLayout>
                  <c:x val="1.702421481968561E-2"/>
                  <c:y val="5.1666666666666493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r>
                      <a:rPr lang="en-US" dirty="0"/>
                      <a:t>4.7%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5343389181616071E-2"/>
                      <c:h val="4.625007290755322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E07E-4737-A637-DD2BC3CE0129}"/>
                </c:ext>
              </c:extLst>
            </c:dLbl>
            <c:dLbl>
              <c:idx val="7"/>
              <c:layout>
                <c:manualLayout>
                  <c:x val="6.0778694147465208E-2"/>
                  <c:y val="8.469903762029745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07E-4737-A637-DD2BC3CE0129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07E-4737-A637-DD2BC3CE0129}"/>
                </c:ext>
              </c:extLst>
            </c:dLbl>
            <c:dLbl>
              <c:idx val="9"/>
              <c:layout>
                <c:manualLayout>
                  <c:x val="4.7894104308449356E-2"/>
                  <c:y val="6.269335083114610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3E1-45F2-8DB8-D45EC6C96378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0.8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3E1-45F2-8DB8-D45EC6C96378}"/>
                </c:ext>
              </c:extLst>
            </c:dLbl>
            <c:dLbl>
              <c:idx val="11"/>
              <c:layout>
                <c:manualLayout>
                  <c:x val="2.2562772515607926E-2"/>
                  <c:y val="4.695261009040536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3E1-45F2-8DB8-D45EC6C9637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Hoja1!$A$3:$A$14</c:f>
              <c:strCache>
                <c:ptCount val="12"/>
                <c:pt idx="0">
                  <c:v>CUOTAS DE CONDOMINOS</c:v>
                </c:pt>
                <c:pt idx="1">
                  <c:v>CUOTAS EXTRAORDINARIAS</c:v>
                </c:pt>
                <c:pt idx="2">
                  <c:v>CUOTAS EXTRAORDINARIAS SISMO 19-09-17</c:v>
                </c:pt>
                <c:pt idx="3">
                  <c:v>SERVICIO ÁREAS PRIVADAS</c:v>
                </c:pt>
                <c:pt idx="4">
                  <c:v>CUOTAS ADICIONALES </c:v>
                </c:pt>
                <c:pt idx="5">
                  <c:v>CUOTA DEL SEGURO DE CASAS</c:v>
                </c:pt>
                <c:pt idx="6">
                  <c:v>MANTENIMIENTO ADICIONAL</c:v>
                </c:pt>
                <c:pt idx="7">
                  <c:v>INGRESO NO IDENTIFICADO</c:v>
                </c:pt>
                <c:pt idx="8">
                  <c:v>DEV. POR CANCELACION DE SEGURO DE CASAS</c:v>
                </c:pt>
                <c:pt idx="9">
                  <c:v>INDEMNIZACION SEGURO BARDA</c:v>
                </c:pt>
                <c:pt idx="10">
                  <c:v>PRODUCTOS FINACIEROS</c:v>
                </c:pt>
                <c:pt idx="11">
                  <c:v>OTROS PRODUCTOS</c:v>
                </c:pt>
              </c:strCache>
            </c:strRef>
          </c:cat>
          <c:val>
            <c:numRef>
              <c:f>Hoja1!$B$3:$B$14</c:f>
              <c:numCache>
                <c:formatCode>General</c:formatCode>
                <c:ptCount val="12"/>
                <c:pt idx="0">
                  <c:v>79.5</c:v>
                </c:pt>
                <c:pt idx="1">
                  <c:v>0</c:v>
                </c:pt>
                <c:pt idx="2">
                  <c:v>0.1</c:v>
                </c:pt>
                <c:pt idx="3">
                  <c:v>7.9</c:v>
                </c:pt>
                <c:pt idx="4">
                  <c:v>0.9</c:v>
                </c:pt>
                <c:pt idx="5">
                  <c:v>6.1</c:v>
                </c:pt>
                <c:pt idx="6">
                  <c:v>4.7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0.8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07E-4737-A637-DD2BC3CE012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60677884469038357"/>
          <c:y val="0.19030912802566347"/>
          <c:w val="0.3921134524925014"/>
          <c:h val="0.80969087197433653"/>
        </c:manualLayout>
      </c:layout>
      <c:overlay val="0"/>
      <c:txPr>
        <a:bodyPr/>
        <a:lstStyle/>
        <a:p>
          <a:pPr algn="just">
            <a:defRPr sz="1400"/>
          </a:pPr>
          <a:endParaRPr lang="es-E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lang="es-ES"/>
            </a:pPr>
            <a:r>
              <a:rPr lang="es-ES" sz="3200" dirty="0">
                <a:latin typeface="Arial Black" panose="020B0A04020102020204" pitchFamily="34" charset="0"/>
              </a:rPr>
              <a:t>GASTOS SEGUNDO TRIMESTRE 2019</a:t>
            </a:r>
          </a:p>
        </c:rich>
      </c:tx>
      <c:layout>
        <c:manualLayout>
          <c:xMode val="edge"/>
          <c:yMode val="edge"/>
          <c:x val="6.0223990667205456E-2"/>
          <c:y val="2.7153389189213664E-3"/>
        </c:manualLayout>
      </c:layout>
      <c:overlay val="0"/>
    </c:title>
    <c:autoTitleDeleted val="0"/>
    <c:view3D>
      <c:rotX val="6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2632374579211478"/>
          <c:w val="0.69131754059834594"/>
          <c:h val="0.77857589263969718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GASTOS</c:v>
                </c:pt>
              </c:strCache>
            </c:strRef>
          </c:tx>
          <c:explosion val="32"/>
          <c:dPt>
            <c:idx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0A22-4A4B-9F63-95395CE85B9E}"/>
              </c:ext>
            </c:extLst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0A22-4A4B-9F63-95395CE85B9E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5-0A22-4A4B-9F63-95395CE85B9E}"/>
              </c:ext>
            </c:extLst>
          </c:dPt>
          <c:dPt>
            <c:idx val="4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0A22-4A4B-9F63-95395CE85B9E}"/>
              </c:ext>
            </c:extLst>
          </c:dPt>
          <c:dPt>
            <c:idx val="5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9-0A22-4A4B-9F63-95395CE85B9E}"/>
              </c:ext>
            </c:extLst>
          </c:dPt>
          <c:dPt>
            <c:idx val="7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B-0A22-4A4B-9F63-95395CE85B9E}"/>
              </c:ext>
            </c:extLst>
          </c:dPt>
          <c:dPt>
            <c:idx val="8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12-0A22-4A4B-9F63-95395CE85B9E}"/>
              </c:ext>
            </c:extLst>
          </c:dPt>
          <c:dLbls>
            <c:dLbl>
              <c:idx val="0"/>
              <c:layout>
                <c:manualLayout>
                  <c:x val="-1.0527663451743883E-3"/>
                  <c:y val="9.1503569696871016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22-4A4B-9F63-95395CE85B9E}"/>
                </c:ext>
              </c:extLst>
            </c:dLbl>
            <c:dLbl>
              <c:idx val="1"/>
              <c:layout>
                <c:manualLayout>
                  <c:x val="-3.6293050541282815E-4"/>
                  <c:y val="1.462295941379782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22-4A4B-9F63-95395CE85B9E}"/>
                </c:ext>
              </c:extLst>
            </c:dLbl>
            <c:dLbl>
              <c:idx val="2"/>
              <c:layout>
                <c:manualLayout>
                  <c:x val="-1.4613841572751902E-2"/>
                  <c:y val="1.075517518699015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A22-4A4B-9F63-95395CE85B9E}"/>
                </c:ext>
              </c:extLst>
            </c:dLbl>
            <c:dLbl>
              <c:idx val="3"/>
              <c:layout>
                <c:manualLayout>
                  <c:x val="-9.6274036640739517E-3"/>
                  <c:y val="-1.486452795246791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22-4A4B-9F63-95395CE85B9E}"/>
                </c:ext>
              </c:extLst>
            </c:dLbl>
            <c:dLbl>
              <c:idx val="4"/>
              <c:layout>
                <c:manualLayout>
                  <c:x val="-6.1793329320683514E-3"/>
                  <c:y val="5.613464726803847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22-4A4B-9F63-95395CE85B9E}"/>
                </c:ext>
              </c:extLst>
            </c:dLbl>
            <c:dLbl>
              <c:idx val="5"/>
              <c:layout>
                <c:manualLayout>
                  <c:x val="1.8596378047775551E-3"/>
                  <c:y val="7.428548753289751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A22-4A4B-9F63-95395CE85B9E}"/>
                </c:ext>
              </c:extLst>
            </c:dLbl>
            <c:dLbl>
              <c:idx val="6"/>
              <c:layout>
                <c:manualLayout>
                  <c:x val="1.1571608248618769E-2"/>
                  <c:y val="-1.9162645662429785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1047726516114699E-2"/>
                      <c:h val="5.8176122752230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0A22-4A4B-9F63-95395CE85B9E}"/>
                </c:ext>
              </c:extLst>
            </c:dLbl>
            <c:dLbl>
              <c:idx val="7"/>
              <c:layout>
                <c:manualLayout>
                  <c:x val="-4.5502562221012765E-3"/>
                  <c:y val="-1.6731150816392576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A22-4A4B-9F63-95395CE85B9E}"/>
                </c:ext>
              </c:extLst>
            </c:dLbl>
            <c:dLbl>
              <c:idx val="8"/>
              <c:layout>
                <c:manualLayout>
                  <c:x val="-1.3031874701868595E-2"/>
                  <c:y val="-1.9053560393004188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A22-4A4B-9F63-95395CE85B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ES"/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Hoja1!$A$2:$A$11</c:f>
              <c:strCache>
                <c:ptCount val="10"/>
                <c:pt idx="0">
                  <c:v>ADMINISTRACION</c:v>
                </c:pt>
                <c:pt idx="1">
                  <c:v>JARDINERIA</c:v>
                </c:pt>
                <c:pt idx="2">
                  <c:v>VIGILANCIA</c:v>
                </c:pt>
                <c:pt idx="3">
                  <c:v>MANTENIMIENTO ALBERCAS</c:v>
                </c:pt>
                <c:pt idx="4">
                  <c:v>GASTOS GENERALES</c:v>
                </c:pt>
                <c:pt idx="5">
                  <c:v>AREA COMUN</c:v>
                </c:pt>
                <c:pt idx="6">
                  <c:v>SEGURO AREAS COMUNES</c:v>
                </c:pt>
                <c:pt idx="7">
                  <c:v>SEGURO DE CASAS</c:v>
                </c:pt>
                <c:pt idx="8">
                  <c:v>OTROS GASTOS EXTRAORDINARIOS</c:v>
                </c:pt>
                <c:pt idx="9">
                  <c:v>GASTO SISMO 19-09-17</c:v>
                </c:pt>
              </c:strCache>
            </c:strRef>
          </c:cat>
          <c:val>
            <c:numRef>
              <c:f>Hoja1!$B$2:$B$11</c:f>
              <c:numCache>
                <c:formatCode>General</c:formatCode>
                <c:ptCount val="10"/>
                <c:pt idx="0">
                  <c:v>11.2</c:v>
                </c:pt>
                <c:pt idx="1">
                  <c:v>34.6</c:v>
                </c:pt>
                <c:pt idx="2">
                  <c:v>24.6</c:v>
                </c:pt>
                <c:pt idx="3">
                  <c:v>11.6</c:v>
                </c:pt>
                <c:pt idx="4">
                  <c:v>5.0999999999999996</c:v>
                </c:pt>
                <c:pt idx="5">
                  <c:v>4.4000000000000004</c:v>
                </c:pt>
                <c:pt idx="6">
                  <c:v>1.6</c:v>
                </c:pt>
                <c:pt idx="7">
                  <c:v>3.8</c:v>
                </c:pt>
                <c:pt idx="8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A22-4A4B-9F63-95395CE85B9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0.63894326534367463"/>
          <c:y val="0.12654175823637259"/>
          <c:w val="0.35180825984441272"/>
          <c:h val="0.87290775638951157"/>
        </c:manualLayout>
      </c:layout>
      <c:overlay val="0"/>
      <c:txPr>
        <a:bodyPr/>
        <a:lstStyle/>
        <a:p>
          <a:pPr>
            <a:defRPr sz="1600" baseline="0"/>
          </a:pPr>
          <a:endParaRPr lang="es-E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3200" dirty="0">
                <a:solidFill>
                  <a:schemeClr val="tx1"/>
                </a:solidFill>
              </a:rPr>
              <a:t>TOTAL DEL ACTIVO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view3D>
      <c:rotX val="30"/>
      <c:rotY val="5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862840273026514E-2"/>
          <c:y val="0.18220260999774732"/>
          <c:w val="0.63445661800378506"/>
          <c:h val="0.8114887338306479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 C T I V O</c:v>
                </c:pt>
              </c:strCache>
            </c:strRef>
          </c:tx>
          <c:explosion val="4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3EA2-4DDD-A83A-742FCA7CDAE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3EA2-4DDD-A83A-742FCA7CDAEA}"/>
              </c:ext>
            </c:extLst>
          </c:dPt>
          <c:dLbls>
            <c:dLbl>
              <c:idx val="0"/>
              <c:layout>
                <c:manualLayout>
                  <c:x val="9.9896469501450542E-3"/>
                  <c:y val="2.480160546455519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75959FD-2817-4C59-818A-AFDD370E1E8D}" type="CATEGORYNAME">
                      <a:rPr lang="en-US" sz="133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/>
                      </a:pPr>
                      <a:t>[NOMBRE DE CATEGORÍA]</a:t>
                    </a:fld>
                    <a:r>
                      <a:rPr lang="en-US" baseline="0" dirty="0"/>
                      <a:t>
</a:t>
                    </a:r>
                    <a:fld id="{58179CF4-4E7E-4854-8A4D-4BF91C7440ED}" type="PERCENTAGE">
                      <a:rPr lang="en-US" sz="133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/>
                      </a:pPr>
                      <a:t>[PORCENTAJE]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EA2-4DDD-A83A-742FCA7CDAEA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4D91659-875A-4465-A7C5-F0D51C798000}" type="CATEGORYNAME">
                      <a:rPr lang="en-US" sz="133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[NOMBRE DE CATEGORÍA]</a:t>
                    </a:fld>
                    <a:r>
                      <a:rPr lang="en-US" sz="1330" b="1" i="0" u="none" strike="noStrike" kern="1200" spc="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a:t>
</a:t>
                    </a:r>
                    <a:fld id="{6214AA9D-5F03-4700-970D-C22754FCB83E}" type="PERCENTAGE">
                      <a:rPr lang="en-US" sz="133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[PORCENTAJE]</a:t>
                    </a:fld>
                    <a:endParaRPr lang="en-US" sz="1330" b="1" i="0" u="none" strike="noStrike" kern="1200" spc="0" baseline="0" dirty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EA2-4DDD-A83A-742FCA7CDAEA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ACTIVO CIRCULANTE</c:v>
                </c:pt>
                <c:pt idx="1">
                  <c:v>ACTIVO NO CIRCULANTE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83.8</c:v>
                </c:pt>
                <c:pt idx="1">
                  <c:v>16.2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A2-4DDD-A83A-742FCA7CDAE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3200" b="1" i="0" u="none" strike="noStrike" kern="1200" cap="all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 DEL PASIVO Y CAPITAL</a:t>
            </a:r>
          </a:p>
        </c:rich>
      </c:tx>
      <c:layout>
        <c:manualLayout>
          <c:xMode val="edge"/>
          <c:yMode val="edge"/>
          <c:x val="0.1439483670226195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view3D>
      <c:rotX val="30"/>
      <c:rotY val="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4112753907313625E-2"/>
          <c:y val="0.28206073257361947"/>
          <c:w val="0.8317744921853728"/>
          <c:h val="0.66835626504858092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PORCENTAJE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384D-41A2-A434-C60C1549AB0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384D-41A2-A434-C60C1549AB0F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1B847EE-E338-4D1C-9187-F95FDCDE06C5}" type="CATEGORYNAME">
                      <a:rPr lang="en-US">
                        <a:solidFill>
                          <a:schemeClr val="tx1"/>
                        </a:solidFill>
                      </a:rPr>
                      <a:pPr>
                        <a:defRPr/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
</a:t>
                    </a:r>
                    <a:fld id="{BDEE2976-5C48-44EA-9F32-F6C20D1B3D0D}" type="PERCENTAGE">
                      <a:rPr lang="en-US" baseline="0">
                        <a:solidFill>
                          <a:schemeClr val="tx1"/>
                        </a:solidFill>
                      </a:rPr>
                      <a:pPr>
                        <a:defRPr/>
                      </a:pPr>
                      <a:t>[PORCENTAJE]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84D-41A2-A434-C60C1549AB0F}"/>
                </c:ext>
              </c:extLst>
            </c:dLbl>
            <c:dLbl>
              <c:idx val="1"/>
              <c:layout>
                <c:manualLayout>
                  <c:x val="-3.1284727664290253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9EA567C-D9A5-41E1-8CA3-7825616289A5}" type="CATEGORYNAME">
                      <a:rPr lang="en-US" sz="133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/>
                      <a:t>
</a:t>
                    </a:r>
                    <a:fld id="{450EFF15-C1D4-4639-8635-166350217D0D}" type="PERCENTAGE">
                      <a:rPr lang="en-US" sz="133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[PORCENTAJE]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84D-41A2-A434-C60C1549AB0F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SUMA DEL PASIVO</c:v>
                </c:pt>
                <c:pt idx="1">
                  <c:v>SUMA DEL CAPITAL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5.2</c:v>
                </c:pt>
                <c:pt idx="1">
                  <c:v>94.8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4D-41A2-A434-C60C1549AB0F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0.64693</cdr:x>
      <cdr:y>0.12143</cdr:y>
    </cdr:from>
    <cdr:to>
      <cdr:x>0.88744</cdr:x>
      <cdr:y>0.18993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7417138" y="832768"/>
          <a:ext cx="2757455" cy="469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2400" b="1" dirty="0">
              <a:solidFill>
                <a:schemeClr val="tx1"/>
              </a:solidFill>
            </a:rPr>
            <a:t>Rubro del Ingreso</a:t>
          </a:r>
        </a:p>
      </cdr:txBody>
    </cdr:sp>
  </cdr:relSizeAnchor>
  <cdr:relSizeAnchor xmlns:cdr="http://schemas.openxmlformats.org/drawingml/2006/chartDrawing">
    <cdr:from>
      <cdr:x>0.30824</cdr:x>
      <cdr:y>0.2165</cdr:y>
    </cdr:from>
    <cdr:to>
      <cdr:x>0.36336</cdr:x>
      <cdr:y>0.2795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3534008" y="1484757"/>
          <a:ext cx="631960" cy="4320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/>
        </a:p>
      </cdr:txBody>
    </cdr:sp>
  </cdr:relSizeAnchor>
  <cdr:relSizeAnchor xmlns:cdr="http://schemas.openxmlformats.org/drawingml/2006/chartDrawing">
    <cdr:from>
      <cdr:x>0.29236</cdr:x>
      <cdr:y>0.13946</cdr:y>
    </cdr:from>
    <cdr:to>
      <cdr:x>0.33744</cdr:x>
      <cdr:y>0.18004</cdr:y>
    </cdr:to>
    <cdr:sp macro="" textlink="">
      <cdr:nvSpPr>
        <cdr:cNvPr id="4" name="CuadroTexto 3">
          <a:extLst xmlns:a="http://schemas.openxmlformats.org/drawingml/2006/main">
            <a:ext uri="{FF2B5EF4-FFF2-40B4-BE49-F238E27FC236}">
              <a16:creationId xmlns:a16="http://schemas.microsoft.com/office/drawing/2014/main" id="{3AC4CEAD-3D54-4EA9-A2C7-1CDA50112257}"/>
            </a:ext>
          </a:extLst>
        </cdr:cNvPr>
        <cdr:cNvSpPr txBox="1"/>
      </cdr:nvSpPr>
      <cdr:spPr>
        <a:xfrm xmlns:a="http://schemas.openxmlformats.org/drawingml/2006/main">
          <a:off x="3351900" y="956435"/>
          <a:ext cx="516850" cy="2782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MX" sz="1800" dirty="0"/>
            <a:t>0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F046D6-3215-4336-B9A3-2C720C8C1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68C24F-B247-40A7-BFEF-2EB54BEF6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148A09-137E-4497-BC7A-33331CF440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C6EA0-D1F3-45E2-BECC-805DA031861C}" type="datetimeFigureOut">
              <a:rPr lang="es-MX" smtClean="0"/>
              <a:t>29/08/2019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E85245-6F22-4B68-9C3A-8E60DFAD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14AF2-567B-412E-A65E-8BE41870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EE0E31-86D8-475C-BC75-1CF32306A4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4305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34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JPG"/><Relationship Id="rId4" Type="http://schemas.openxmlformats.org/officeDocument/2006/relationships/image" Target="../media/image8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JPG"/><Relationship Id="rId4" Type="http://schemas.openxmlformats.org/officeDocument/2006/relationships/image" Target="../media/image116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JPG"/><Relationship Id="rId4" Type="http://schemas.openxmlformats.org/officeDocument/2006/relationships/image" Target="../media/image120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7" Type="http://schemas.openxmlformats.org/officeDocument/2006/relationships/image" Target="../media/image127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JPG"/><Relationship Id="rId5" Type="http://schemas.openxmlformats.org/officeDocument/2006/relationships/image" Target="../media/image125.JPG"/><Relationship Id="rId4" Type="http://schemas.openxmlformats.org/officeDocument/2006/relationships/image" Target="../media/image124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1.JP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5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9.JPG"/><Relationship Id="rId4" Type="http://schemas.openxmlformats.org/officeDocument/2006/relationships/image" Target="../media/image13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BACA61B-4D33-45F6-9D36-151669B3F0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3"/>
          <a:stretch/>
        </p:blipFill>
        <p:spPr>
          <a:xfrm>
            <a:off x="826936" y="0"/>
            <a:ext cx="10477168" cy="6854024"/>
          </a:xfrm>
          <a:prstGeom prst="rect">
            <a:avLst/>
          </a:prstGeom>
        </p:spPr>
      </p:pic>
      <p:sp>
        <p:nvSpPr>
          <p:cNvPr id="7" name="CuadroTexto 7">
            <a:extLst>
              <a:ext uri="{FF2B5EF4-FFF2-40B4-BE49-F238E27FC236}">
                <a16:creationId xmlns:a16="http://schemas.microsoft.com/office/drawing/2014/main" id="{89F98628-23B7-4854-8925-F02B6D5DBA2C}"/>
              </a:ext>
            </a:extLst>
          </p:cNvPr>
          <p:cNvSpPr txBox="1"/>
          <p:nvPr/>
        </p:nvSpPr>
        <p:spPr>
          <a:xfrm>
            <a:off x="887896" y="1549831"/>
            <a:ext cx="867324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800" dirty="0">
                <a:solidFill>
                  <a:schemeClr val="bg1"/>
                </a:solidFill>
                <a:latin typeface="Arial Black" panose="020B0A04020102020204" pitchFamily="34" charset="0"/>
              </a:rPr>
              <a:t>INICIO DE ACTIVIDADES</a:t>
            </a:r>
          </a:p>
          <a:p>
            <a:endParaRPr lang="es-MX" sz="5400" dirty="0">
              <a:latin typeface="Arial Black" panose="020B0A04020102020204" pitchFamily="34" charset="0"/>
            </a:endParaRP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08E56182-82F8-406A-A6D9-16AE04C6BB3C}"/>
              </a:ext>
            </a:extLst>
          </p:cNvPr>
          <p:cNvSpPr txBox="1"/>
          <p:nvPr/>
        </p:nvSpPr>
        <p:spPr>
          <a:xfrm>
            <a:off x="6065520" y="4309649"/>
            <a:ext cx="609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400" dirty="0">
                <a:solidFill>
                  <a:schemeClr val="bg1"/>
                </a:solidFill>
                <a:latin typeface="Arial Black" panose="020B0A04020102020204" pitchFamily="34" charset="0"/>
              </a:rPr>
              <a:t>Segundo Trimestre 2019</a:t>
            </a:r>
          </a:p>
        </p:txBody>
      </p:sp>
      <p:sp>
        <p:nvSpPr>
          <p:cNvPr id="4" name="Rectángulo: una sola esquina redondeada 3">
            <a:extLst>
              <a:ext uri="{FF2B5EF4-FFF2-40B4-BE49-F238E27FC236}">
                <a16:creationId xmlns:a16="http://schemas.microsoft.com/office/drawing/2014/main" id="{1D24C71D-3AF9-47D7-B0DF-01CE9C6BC7A8}"/>
              </a:ext>
            </a:extLst>
          </p:cNvPr>
          <p:cNvSpPr/>
          <p:nvPr/>
        </p:nvSpPr>
        <p:spPr>
          <a:xfrm>
            <a:off x="7394713" y="5923722"/>
            <a:ext cx="3445565" cy="304800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0154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0578054-303B-4891-9D6D-089356A6B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1" r="1957"/>
          <a:stretch/>
        </p:blipFill>
        <p:spPr>
          <a:xfrm>
            <a:off x="-1" y="106018"/>
            <a:ext cx="5976731" cy="664596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C6C6149-290C-4DF6-B4EA-007441E0A0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1"/>
          <a:stretch/>
        </p:blipFill>
        <p:spPr>
          <a:xfrm>
            <a:off x="6100484" y="106017"/>
            <a:ext cx="6091516" cy="664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31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C4E5EEB-A685-4CCE-988B-A94BBEA41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781026" cy="3429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18C4F99-9554-463C-8D87-E52FA11BE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38331"/>
            <a:ext cx="5781026" cy="333111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50CA13-2AB3-4D03-9DF0-3BBA4244FB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r="9839"/>
          <a:stretch/>
        </p:blipFill>
        <p:spPr>
          <a:xfrm>
            <a:off x="5926799" y="0"/>
            <a:ext cx="6299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74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DF2F3B5-E416-4F6D-8DB1-564BA88DB2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36"/>
          <a:stretch/>
        </p:blipFill>
        <p:spPr>
          <a:xfrm>
            <a:off x="0" y="53007"/>
            <a:ext cx="12187916" cy="675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72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C244740-1583-4FEE-A667-AD591040D448}"/>
              </a:ext>
            </a:extLst>
          </p:cNvPr>
          <p:cNvSpPr/>
          <p:nvPr/>
        </p:nvSpPr>
        <p:spPr>
          <a:xfrm>
            <a:off x="1831986" y="2367171"/>
            <a:ext cx="85280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4400" dirty="0">
                <a:solidFill>
                  <a:prstClr val="white"/>
                </a:solidFill>
                <a:latin typeface="Arial Black" panose="020B0A04020102020204" pitchFamily="34" charset="0"/>
              </a:rPr>
              <a:t>Corregir rejillas de aguas pluviales para evitar Inundaciones</a:t>
            </a:r>
          </a:p>
        </p:txBody>
      </p:sp>
    </p:spTree>
    <p:extLst>
      <p:ext uri="{BB962C8B-B14F-4D97-AF65-F5344CB8AC3E}">
        <p14:creationId xmlns:p14="http://schemas.microsoft.com/office/powerpoint/2010/main" val="892268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D5AD0B5-DBE8-4DF2-86EB-030CF4D98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0" y="0"/>
            <a:ext cx="12032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65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3774362-EE22-45A4-9658-34B4CDF04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5" y="-69575"/>
            <a:ext cx="12099236" cy="69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9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5861B31-2B2D-4C71-8187-86142F242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2" y="0"/>
            <a:ext cx="12032974" cy="687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09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32DDAD0-7CCA-47CF-AC4B-2161DE028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0" y="-1"/>
            <a:ext cx="7717489" cy="685800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80E4B9A-D7C7-4A2B-93BF-05B52E643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37"/>
          <a:stretch/>
        </p:blipFill>
        <p:spPr>
          <a:xfrm>
            <a:off x="7889224" y="-1"/>
            <a:ext cx="422326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43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C35125D1-25DC-4D14-B990-F9EBFC51FC2E}"/>
              </a:ext>
            </a:extLst>
          </p:cNvPr>
          <p:cNvSpPr/>
          <p:nvPr/>
        </p:nvSpPr>
        <p:spPr>
          <a:xfrm>
            <a:off x="2198587" y="2028616"/>
            <a:ext cx="779482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4400" dirty="0" err="1">
                <a:solidFill>
                  <a:prstClr val="white"/>
                </a:solidFill>
                <a:latin typeface="Arial Black" panose="020B0A04020102020204" pitchFamily="34" charset="0"/>
              </a:rPr>
              <a:t>Correccion</a:t>
            </a:r>
            <a:r>
              <a:rPr lang="es-MX" sz="4400" dirty="0">
                <a:solidFill>
                  <a:prstClr val="white"/>
                </a:solidFill>
                <a:latin typeface="Arial Black" panose="020B0A04020102020204" pitchFamily="34" charset="0"/>
              </a:rPr>
              <a:t> de la tubería bajo la Calle de Sicomoros para evitar inundaciones</a:t>
            </a:r>
          </a:p>
        </p:txBody>
      </p:sp>
    </p:spTree>
    <p:extLst>
      <p:ext uri="{BB962C8B-B14F-4D97-AF65-F5344CB8AC3E}">
        <p14:creationId xmlns:p14="http://schemas.microsoft.com/office/powerpoint/2010/main" val="2390436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15E0D46-C3C8-4333-AF1A-39B13745B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1" y="0"/>
            <a:ext cx="5920604" cy="348589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128FF46-926C-4B9A-8553-BB9F02718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72" y="3485896"/>
            <a:ext cx="5920604" cy="33721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53B77E4-F677-4CDB-BC31-74F404E470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5" t="910" r="3329" b="-910"/>
          <a:stretch/>
        </p:blipFill>
        <p:spPr>
          <a:xfrm>
            <a:off x="6053125" y="0"/>
            <a:ext cx="6412809" cy="696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67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BB08824A-1301-4781-98AA-8160B3EDE0F5}"/>
              </a:ext>
            </a:extLst>
          </p:cNvPr>
          <p:cNvSpPr/>
          <p:nvPr/>
        </p:nvSpPr>
        <p:spPr>
          <a:xfrm>
            <a:off x="2198587" y="2367171"/>
            <a:ext cx="779482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4400" dirty="0">
                <a:solidFill>
                  <a:prstClr val="white"/>
                </a:solidFill>
                <a:latin typeface="Arial Black" panose="020B0A04020102020204" pitchFamily="34" charset="0"/>
              </a:rPr>
              <a:t>Reparación de la bomba del cárcamo en la planta tratadora de aguas residuales</a:t>
            </a:r>
          </a:p>
        </p:txBody>
      </p:sp>
    </p:spTree>
    <p:extLst>
      <p:ext uri="{BB962C8B-B14F-4D97-AF65-F5344CB8AC3E}">
        <p14:creationId xmlns:p14="http://schemas.microsoft.com/office/powerpoint/2010/main" val="2024137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D704E6D-C738-4BA7-8CB6-C3B60C543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6" y="0"/>
            <a:ext cx="11941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52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F3791D0-1BEB-4A1A-8B6F-BC811FDAF5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t="10009" r="5002" b="12470"/>
          <a:stretch/>
        </p:blipFill>
        <p:spPr>
          <a:xfrm>
            <a:off x="5963478" y="92766"/>
            <a:ext cx="6228522" cy="669897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5952F53-4557-4160-93FC-4696EBF21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8758"/>
            <a:ext cx="5870714" cy="342924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DAD5F99-6596-4769-ABB3-1733DBFC6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70714" cy="342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37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48061B9-3A85-4264-8694-12DE82E1FFCB}"/>
              </a:ext>
            </a:extLst>
          </p:cNvPr>
          <p:cNvSpPr/>
          <p:nvPr/>
        </p:nvSpPr>
        <p:spPr>
          <a:xfrm>
            <a:off x="2198587" y="2028616"/>
            <a:ext cx="779482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4400" dirty="0">
                <a:solidFill>
                  <a:prstClr val="white"/>
                </a:solidFill>
                <a:latin typeface="Arial Black" panose="020B0A04020102020204" pitchFamily="34" charset="0"/>
              </a:rPr>
              <a:t>Se pintaron topes, trabajos generales de mantenimiento en áreas comunes y luminarias</a:t>
            </a:r>
          </a:p>
        </p:txBody>
      </p:sp>
    </p:spTree>
    <p:extLst>
      <p:ext uri="{BB962C8B-B14F-4D97-AF65-F5344CB8AC3E}">
        <p14:creationId xmlns:p14="http://schemas.microsoft.com/office/powerpoint/2010/main" val="1648895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0E05E12-82B8-4834-8168-59DA1A77A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28522" cy="68627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C6AB76E-6331-4323-9799-8B684F9D06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/>
          <a:stretch/>
        </p:blipFill>
        <p:spPr>
          <a:xfrm>
            <a:off x="6321287" y="0"/>
            <a:ext cx="5870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51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CDAD43E-88F3-46BD-8D2C-EE080FED7A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44"/>
          <a:stretch/>
        </p:blipFill>
        <p:spPr>
          <a:xfrm>
            <a:off x="0" y="-1"/>
            <a:ext cx="12192000" cy="68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3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E738E4-3AC8-46A3-8EFD-26638DFDC1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3" r="8831"/>
          <a:stretch/>
        </p:blipFill>
        <p:spPr>
          <a:xfrm>
            <a:off x="6096000" y="-11527"/>
            <a:ext cx="6095998" cy="68695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BD07F8C-3C84-452F-83A2-F1588B1AE8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8" r="8345"/>
          <a:stretch/>
        </p:blipFill>
        <p:spPr>
          <a:xfrm>
            <a:off x="0" y="0"/>
            <a:ext cx="5923722" cy="686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01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200857A-A637-472C-B772-9DB738D3F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8" y="-1"/>
            <a:ext cx="11948160" cy="686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88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FD2AF6-3291-4943-8000-B9AE546650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5"/>
          <a:stretch/>
        </p:blipFill>
        <p:spPr>
          <a:xfrm>
            <a:off x="0" y="-1"/>
            <a:ext cx="7209183" cy="688632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31AEF83-4BA9-4D9D-A6BA-0012F6AC7B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2" r="7898"/>
          <a:stretch/>
        </p:blipFill>
        <p:spPr>
          <a:xfrm>
            <a:off x="7315201" y="0"/>
            <a:ext cx="487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30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CC902C08-9692-4969-9574-1A7E98F275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6942347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D66E073-903F-4BEC-9BEF-672EF302CF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9" r="22301"/>
          <a:stretch/>
        </p:blipFill>
        <p:spPr>
          <a:xfrm>
            <a:off x="7050157" y="0"/>
            <a:ext cx="5141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599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1D8A27E-97A0-40A7-8452-EB84680182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2" r="6050"/>
          <a:stretch/>
        </p:blipFill>
        <p:spPr>
          <a:xfrm>
            <a:off x="1" y="-1"/>
            <a:ext cx="5791196" cy="337833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DD90251-6BFD-44F7-8150-E73BBCAE6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729" y="274374"/>
            <a:ext cx="6096000" cy="3429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7B7C6D5-E4B3-4FA6-926F-40DBEC90CC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9" y="-1"/>
            <a:ext cx="6361262" cy="678671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9E0F21D-4FB0-4925-8EB5-9749589BD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0" y="3339001"/>
            <a:ext cx="5751657" cy="394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45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F07B35B-AD64-4C03-A249-9C7FFA2E8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3" y="-1"/>
            <a:ext cx="1194020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008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F4606882-DC4A-4BEB-9C18-FA8A95A159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0"/>
          <a:stretch/>
        </p:blipFill>
        <p:spPr>
          <a:xfrm>
            <a:off x="39756" y="-1"/>
            <a:ext cx="6215269" cy="687453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99B98DE-01FC-41D8-8E2E-3153B6F61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32" y="0"/>
            <a:ext cx="58037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081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A699820-9E47-4AF4-AB54-2CEB0778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96000" cy="350468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30BE613-15F0-49FB-8847-61251D049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756" y="-1"/>
            <a:ext cx="6056243" cy="334763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3EFE7EB-8A8E-47FF-AF4B-5FDBED87C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53316"/>
            <a:ext cx="6095999" cy="350468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4001491-C683-4F4B-94DF-81A644B9EB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858" y="3354501"/>
            <a:ext cx="6096000" cy="350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923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BA9043B-93B7-48FA-9F20-1FE906F53637}"/>
              </a:ext>
            </a:extLst>
          </p:cNvPr>
          <p:cNvSpPr/>
          <p:nvPr/>
        </p:nvSpPr>
        <p:spPr>
          <a:xfrm>
            <a:off x="2198587" y="2028616"/>
            <a:ext cx="8322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4400" dirty="0">
                <a:solidFill>
                  <a:prstClr val="white"/>
                </a:solidFill>
                <a:latin typeface="Arial Black" panose="020B0A04020102020204" pitchFamily="34" charset="0"/>
              </a:rPr>
              <a:t>Construcción de Andador para dar acceso al personal a áreas comunes</a:t>
            </a:r>
          </a:p>
        </p:txBody>
      </p:sp>
    </p:spTree>
    <p:extLst>
      <p:ext uri="{BB962C8B-B14F-4D97-AF65-F5344CB8AC3E}">
        <p14:creationId xmlns:p14="http://schemas.microsoft.com/office/powerpoint/2010/main" val="41669423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FEACE81-8436-4698-96C9-B43049DD2B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3"/>
          <a:stretch/>
        </p:blipFill>
        <p:spPr>
          <a:xfrm>
            <a:off x="-1" y="0"/>
            <a:ext cx="7413947" cy="68580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8E5E90A-E994-46A3-A9EE-4DC39497D4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/>
          <a:stretch/>
        </p:blipFill>
        <p:spPr>
          <a:xfrm>
            <a:off x="7527234" y="0"/>
            <a:ext cx="4664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986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BA9043B-93B7-48FA-9F20-1FE906F53637}"/>
              </a:ext>
            </a:extLst>
          </p:cNvPr>
          <p:cNvSpPr/>
          <p:nvPr/>
        </p:nvSpPr>
        <p:spPr>
          <a:xfrm>
            <a:off x="1934600" y="2659559"/>
            <a:ext cx="8322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4400" dirty="0">
                <a:solidFill>
                  <a:prstClr val="white"/>
                </a:solidFill>
                <a:latin typeface="Arial Black" panose="020B0A04020102020204" pitchFamily="34" charset="0"/>
              </a:rPr>
              <a:t>Fugas de Agua</a:t>
            </a:r>
          </a:p>
        </p:txBody>
      </p:sp>
    </p:spTree>
    <p:extLst>
      <p:ext uri="{BB962C8B-B14F-4D97-AF65-F5344CB8AC3E}">
        <p14:creationId xmlns:p14="http://schemas.microsoft.com/office/powerpoint/2010/main" val="5700694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0EE28F1-7B64-4317-AC56-74EC12F104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8"/>
          <a:stretch/>
        </p:blipFill>
        <p:spPr>
          <a:xfrm>
            <a:off x="0" y="3551582"/>
            <a:ext cx="5940550" cy="33088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65A3823-0A8D-4E9F-B26A-6DA851B5A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6"/>
          <a:stretch/>
        </p:blipFill>
        <p:spPr>
          <a:xfrm>
            <a:off x="6056892" y="3549180"/>
            <a:ext cx="6135108" cy="330881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DC297EE-EAC8-4E31-B715-CC9EE49FB0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6"/>
          <a:stretch/>
        </p:blipFill>
        <p:spPr>
          <a:xfrm>
            <a:off x="0" y="11999"/>
            <a:ext cx="5940550" cy="340672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B4C2BC7-9B20-4541-90EE-1453677F8E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6"/>
          <a:stretch/>
        </p:blipFill>
        <p:spPr>
          <a:xfrm>
            <a:off x="6056892" y="0"/>
            <a:ext cx="6135108" cy="340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195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BBC60E2-4E9C-4B9A-BC17-3C0B3015B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44276" cy="346738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726AE34-38D0-4F90-9D78-99BBE3B1A1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r="1327"/>
          <a:stretch/>
        </p:blipFill>
        <p:spPr>
          <a:xfrm>
            <a:off x="5950226" y="0"/>
            <a:ext cx="624177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9676357-981A-4202-ADDF-3FF9289E56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"/>
          <a:stretch/>
        </p:blipFill>
        <p:spPr>
          <a:xfrm>
            <a:off x="0" y="3578086"/>
            <a:ext cx="5844276" cy="327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414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41D77B3-6A97-4323-8127-602B11740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78" y="0"/>
            <a:ext cx="11842143" cy="653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310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0EF46A1-796C-4CF5-B98A-5A49B28EF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48024" cy="354429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2036C22-3EA4-4442-9E27-5C0E226DA0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59"/>
          <a:stretch/>
        </p:blipFill>
        <p:spPr>
          <a:xfrm>
            <a:off x="6595859" y="-1"/>
            <a:ext cx="5675655" cy="685800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9543A5A-EDCC-4708-87F1-8B10C00EF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3706"/>
            <a:ext cx="6548024" cy="354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209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E132C74-B7FB-4446-B18D-E984D24609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1"/>
          <a:stretch/>
        </p:blipFill>
        <p:spPr>
          <a:xfrm>
            <a:off x="16925" y="0"/>
            <a:ext cx="7894623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68CA3CC-25A9-4C1B-9814-4B5478A6A8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3" r="25234"/>
          <a:stretch/>
        </p:blipFill>
        <p:spPr>
          <a:xfrm>
            <a:off x="8017564" y="0"/>
            <a:ext cx="42482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83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4F7D1F9-C75F-4E64-896D-DCC83FE91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7" y="9939"/>
            <a:ext cx="11802386" cy="687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494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CD60F4A-BE9B-4877-9F1F-46A7FB63A5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6"/>
          <a:stretch/>
        </p:blipFill>
        <p:spPr>
          <a:xfrm>
            <a:off x="5075583" y="0"/>
            <a:ext cx="7023651" cy="333392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EA3E8ED-317A-4170-B8A3-BC8DAE96F5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3"/>
          <a:stretch/>
        </p:blipFill>
        <p:spPr>
          <a:xfrm>
            <a:off x="5075583" y="3428999"/>
            <a:ext cx="7023650" cy="342900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28F3C74-A391-48F7-BE0D-F8498B7EC6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8"/>
          <a:stretch/>
        </p:blipFill>
        <p:spPr>
          <a:xfrm>
            <a:off x="0" y="-1"/>
            <a:ext cx="496956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934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3480C51-8B80-4230-8FDB-090BA6FD0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493388" cy="352987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41C0376-87E9-44FA-9530-473EDC6F99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6"/>
          <a:stretch/>
        </p:blipFill>
        <p:spPr>
          <a:xfrm>
            <a:off x="0" y="3529878"/>
            <a:ext cx="7493388" cy="332812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BF45ED2-A549-4DA8-84C8-0A64DD431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5" r="26665"/>
          <a:stretch/>
        </p:blipFill>
        <p:spPr>
          <a:xfrm>
            <a:off x="7493387" y="0"/>
            <a:ext cx="4698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093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3467FDE-6BFB-4A1A-8B17-6ED08BFB9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9557"/>
            <a:ext cx="6692348" cy="643303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5614803-0B54-43C8-89D4-531A824D56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3" r="9309"/>
          <a:stretch/>
        </p:blipFill>
        <p:spPr>
          <a:xfrm>
            <a:off x="6408347" y="219556"/>
            <a:ext cx="5783652" cy="643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628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DC84CBC-1355-41DE-AF6F-CDE8E03024FC}"/>
              </a:ext>
            </a:extLst>
          </p:cNvPr>
          <p:cNvSpPr/>
          <p:nvPr/>
        </p:nvSpPr>
        <p:spPr>
          <a:xfrm>
            <a:off x="2198587" y="2705725"/>
            <a:ext cx="77948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4400" dirty="0">
                <a:solidFill>
                  <a:prstClr val="white"/>
                </a:solidFill>
                <a:latin typeface="Arial Black" panose="020B0A04020102020204" pitchFamily="34" charset="0"/>
              </a:rPr>
              <a:t>Mantenimiento al área colindante con el rio</a:t>
            </a:r>
          </a:p>
        </p:txBody>
      </p:sp>
    </p:spTree>
    <p:extLst>
      <p:ext uri="{BB962C8B-B14F-4D97-AF65-F5344CB8AC3E}">
        <p14:creationId xmlns:p14="http://schemas.microsoft.com/office/powerpoint/2010/main" val="3668788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076349F-0D31-429D-AAAD-C4448A33B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24"/>
          <a:stretch/>
        </p:blipFill>
        <p:spPr>
          <a:xfrm>
            <a:off x="0" y="0"/>
            <a:ext cx="560343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A54BC4E-997C-47F7-9E9D-8443328F74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"/>
          <a:stretch/>
        </p:blipFill>
        <p:spPr>
          <a:xfrm>
            <a:off x="5698434" y="-1"/>
            <a:ext cx="649356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979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52386C2-70D8-4767-84C7-9E3D1D81A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7487478" cy="673210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904C902-9136-4FD1-8E9A-80A49D063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7" r="14211"/>
          <a:stretch/>
        </p:blipFill>
        <p:spPr>
          <a:xfrm>
            <a:off x="7606749" y="-3"/>
            <a:ext cx="4585252" cy="673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578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8910490-6D34-45E0-90A6-EF3EE095D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" y="0"/>
            <a:ext cx="6106355" cy="3429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E33525-D97D-4289-93E2-5102FB63B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" y="3440023"/>
            <a:ext cx="6086725" cy="341797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095E899-19CE-4F47-8E55-564A9219FE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25"/>
          <a:stretch/>
        </p:blipFill>
        <p:spPr>
          <a:xfrm>
            <a:off x="6215273" y="0"/>
            <a:ext cx="5967451" cy="6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362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8CD8AEC-6781-4011-BE4B-B4AEEEDA9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200379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4E941E4-8FB4-4540-BF2E-2F9DCB6F0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621" y="0"/>
            <a:ext cx="6200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888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E000A83-1003-40B2-A32F-38F641E9FC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8"/>
          <a:stretch/>
        </p:blipFill>
        <p:spPr>
          <a:xfrm>
            <a:off x="-1" y="0"/>
            <a:ext cx="5963479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4AFBF45-055C-4517-8959-38078377B4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"/>
          <a:stretch/>
        </p:blipFill>
        <p:spPr>
          <a:xfrm>
            <a:off x="6096000" y="-1"/>
            <a:ext cx="6096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420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1E9B35F-2781-43E6-B853-D3E77E0C2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277" y="-1"/>
            <a:ext cx="5923723" cy="34257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77D704B-ECC2-4A0E-BC3C-4D53FC6D0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096001" cy="342570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657FF6D-63E4-4C79-85D6-5CF48D49A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300"/>
            <a:ext cx="6096000" cy="34257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D3B5635-FB06-40F1-B989-7CBA977AE4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277" y="3432299"/>
            <a:ext cx="5923723" cy="342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09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7C88720-8A15-4644-9FCD-9345A795C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7" r="8560"/>
          <a:stretch/>
        </p:blipFill>
        <p:spPr>
          <a:xfrm>
            <a:off x="-1" y="0"/>
            <a:ext cx="5855806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F7AE830-61EA-4A96-804D-C866E904C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805" y="3525078"/>
            <a:ext cx="6336195" cy="333292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C7F26D3-D842-4B3F-B68F-6D796825F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805" y="0"/>
            <a:ext cx="6336195" cy="333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376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D8600C1-8919-4456-BE77-0C07939D3E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22"/>
          <a:stretch/>
        </p:blipFill>
        <p:spPr>
          <a:xfrm>
            <a:off x="13253" y="26503"/>
            <a:ext cx="5618921" cy="680499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EA95FF4-11D7-4DAE-8F5A-CC4C93C299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"/>
          <a:stretch/>
        </p:blipFill>
        <p:spPr>
          <a:xfrm>
            <a:off x="5724939" y="26503"/>
            <a:ext cx="6453808" cy="683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362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87EE83A-A706-4AE2-A072-FCFCFC421C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9"/>
          <a:stretch/>
        </p:blipFill>
        <p:spPr>
          <a:xfrm>
            <a:off x="2650" y="0"/>
            <a:ext cx="4834394" cy="3429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E5C5FEA-F17F-45C0-B866-FAD49EFAA9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70"/>
          <a:stretch/>
        </p:blipFill>
        <p:spPr>
          <a:xfrm>
            <a:off x="2650" y="3429000"/>
            <a:ext cx="4834394" cy="3429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BFE253F-2DDC-462B-B390-797BEDC69A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"/>
          <a:stretch/>
        </p:blipFill>
        <p:spPr>
          <a:xfrm>
            <a:off x="4837044" y="-1"/>
            <a:ext cx="735230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936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257C698-1A7B-45A6-9061-AE50DA6170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00"/>
          <a:stretch/>
        </p:blipFill>
        <p:spPr>
          <a:xfrm>
            <a:off x="1" y="-1"/>
            <a:ext cx="5910470" cy="68579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190AF9A-1391-4FE5-A9BA-E65BC26D67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5"/>
          <a:stretch/>
        </p:blipFill>
        <p:spPr>
          <a:xfrm>
            <a:off x="5910471" y="0"/>
            <a:ext cx="6281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53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00EF541-8F78-4D01-BD81-85D8F2FDC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767" y="0"/>
            <a:ext cx="6003234" cy="343202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85A4BEC-B2E2-4C58-A01A-2A7A37479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3235" cy="34320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3E0C5DA-206F-4293-BC71-159D206AC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980"/>
            <a:ext cx="6003235" cy="343202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621F081-44CA-4219-B7FC-F9DFC54536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766" y="3425979"/>
            <a:ext cx="6003235" cy="343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504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05DC46F-6B4E-435C-A983-9027E5EE5F52}"/>
              </a:ext>
            </a:extLst>
          </p:cNvPr>
          <p:cNvSpPr/>
          <p:nvPr/>
        </p:nvSpPr>
        <p:spPr>
          <a:xfrm>
            <a:off x="1556493" y="2028616"/>
            <a:ext cx="907901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4400" dirty="0">
                <a:solidFill>
                  <a:prstClr val="white"/>
                </a:solidFill>
                <a:latin typeface="Arial Black" panose="020B0A04020102020204" pitchFamily="34" charset="0"/>
              </a:rPr>
              <a:t>Se terminaron las labores de reconstrucción de algunas bardas y se continuo con otras en calle Palmeras</a:t>
            </a:r>
          </a:p>
        </p:txBody>
      </p:sp>
    </p:spTree>
    <p:extLst>
      <p:ext uri="{BB962C8B-B14F-4D97-AF65-F5344CB8AC3E}">
        <p14:creationId xmlns:p14="http://schemas.microsoft.com/office/powerpoint/2010/main" val="42728310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7382214-8040-493E-A6B0-C7D6A8984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031898" cy="68580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A5EF3F1-8FF5-4AC2-BD02-351D10534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435" y="0"/>
            <a:ext cx="4969565" cy="3429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10DD462-37AE-4D78-A2AF-8D031CF03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435" y="3618219"/>
            <a:ext cx="4969565" cy="323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489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D03C9CD-0FB2-4949-92B4-3D5CB2CA9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466"/>
            <a:ext cx="5989983" cy="332853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9BABDC-37AE-4EEB-80CA-C9B3C01D4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017" y="3529467"/>
            <a:ext cx="5989983" cy="332853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91CCC03-B179-44F6-BCA5-16EF5823FA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89983" cy="332853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AE96296-F924-4A45-93E0-08DDF4055C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017" y="0"/>
            <a:ext cx="5989983" cy="332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411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242D146-D091-4E5D-BE8F-EB09A45A9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89982" cy="328653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D39C79D-C9C4-4EDC-A052-D434496AD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017" y="-1"/>
            <a:ext cx="5989983" cy="328653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35F7BFF-E64C-4805-8F9A-4351D8BD0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1"/>
            <a:ext cx="5989983" cy="3429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2C61FEB-1B2E-4C1C-BB77-31C484CC3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017" y="3429001"/>
            <a:ext cx="598998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860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A9A446E-CF08-4B56-B51C-9DCF237C3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3262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050795B-E8B9-481E-AFF3-2FCEB3902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33" y="0"/>
            <a:ext cx="6035867" cy="33262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9B6B09A-3A15-4C5B-AD80-046A91C5A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8999"/>
            <a:ext cx="6095999" cy="3429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BB26207-D230-47FA-A4E1-67C01300F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33" y="3429000"/>
            <a:ext cx="6035867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86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5960BB7-45A9-4AAE-8633-723CC2FCFAE4}"/>
              </a:ext>
            </a:extLst>
          </p:cNvPr>
          <p:cNvSpPr/>
          <p:nvPr/>
        </p:nvSpPr>
        <p:spPr>
          <a:xfrm>
            <a:off x="1037492" y="2028616"/>
            <a:ext cx="1011701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4400" dirty="0">
                <a:solidFill>
                  <a:prstClr val="white"/>
                </a:solidFill>
                <a:latin typeface="Arial Black" panose="020B0A04020102020204" pitchFamily="34" charset="0"/>
              </a:rPr>
              <a:t>Personal de CFE realizo Poda de arboles, asimismo se participo en programa de vacuna antirrábica canina y felina</a:t>
            </a:r>
          </a:p>
        </p:txBody>
      </p:sp>
    </p:spTree>
    <p:extLst>
      <p:ext uri="{BB962C8B-B14F-4D97-AF65-F5344CB8AC3E}">
        <p14:creationId xmlns:p14="http://schemas.microsoft.com/office/powerpoint/2010/main" val="3333223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773954F-2AD1-4388-A6DF-EDBC4B951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467062" cy="345881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1B1FF73-078D-4468-A0F5-095900068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4834"/>
            <a:ext cx="6467061" cy="328924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FA83CD3-E602-4B3A-B380-3EC678C41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583" y="0"/>
            <a:ext cx="5592417" cy="345881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978CAD6-B19A-4971-A671-467CCE5D2E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6"/>
          <a:stretch/>
        </p:blipFill>
        <p:spPr>
          <a:xfrm>
            <a:off x="6599583" y="3564834"/>
            <a:ext cx="5592417" cy="328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758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D954508-A356-47C1-BF38-EB9DD067A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27304" cy="345051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FB577D8-3747-4334-9C4A-365763387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831" y="0"/>
            <a:ext cx="6347170" cy="34074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0DB88A7-039F-4962-95F1-F111B12BC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7490"/>
            <a:ext cx="6427304" cy="34505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7075C75-869B-436C-84BC-5A9ACD70B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831" y="3407490"/>
            <a:ext cx="6347170" cy="345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638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4405305-7356-4031-8FFF-42D6001E0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13"/>
            <a:ext cx="5989982" cy="33594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45232-A2E9-4CD9-BC29-C7BC892F8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017" y="15813"/>
            <a:ext cx="5989983" cy="335942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6467828-B4AA-4FA7-B431-187363CC7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82759"/>
            <a:ext cx="5989983" cy="335942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476D231-7E51-4B58-94AB-BDD1D41095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020" y="3498573"/>
            <a:ext cx="5989983" cy="335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434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071DDAF-417E-4C92-A02B-31A68C5DF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78" y="3531705"/>
            <a:ext cx="3765341" cy="33262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AF45E33-AFE4-4F07-ACCC-AC8F88779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1" y="0"/>
            <a:ext cx="4145279" cy="332629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BDCDA2D-F60F-46ED-9870-698AB5A7FB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9" r="4454"/>
          <a:stretch/>
        </p:blipFill>
        <p:spPr>
          <a:xfrm>
            <a:off x="8060836" y="3531705"/>
            <a:ext cx="4131164" cy="332629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98D7A9D-EEFF-4872-835E-DFE67850B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391" y="0"/>
            <a:ext cx="4145280" cy="332629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F2F3A4C-E27C-4E5F-89D3-A63DC2E408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06"/>
          <a:stretch/>
        </p:blipFill>
        <p:spPr>
          <a:xfrm>
            <a:off x="0" y="0"/>
            <a:ext cx="3751226" cy="332629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BC03ADA-9E2E-45E9-9C7B-9C16B392B0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4" y="3531705"/>
            <a:ext cx="4145279" cy="332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264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D417F8F-6AA5-4A67-AD79-B468664AF3BA}"/>
              </a:ext>
            </a:extLst>
          </p:cNvPr>
          <p:cNvSpPr/>
          <p:nvPr/>
        </p:nvSpPr>
        <p:spPr>
          <a:xfrm>
            <a:off x="2198587" y="2367171"/>
            <a:ext cx="779482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4400" dirty="0">
                <a:solidFill>
                  <a:prstClr val="white"/>
                </a:solidFill>
                <a:latin typeface="Arial Black" panose="020B0A04020102020204" pitchFamily="34" charset="0"/>
              </a:rPr>
              <a:t>Limpieza de raíces en el interior de la cisterna del Condominio</a:t>
            </a:r>
          </a:p>
        </p:txBody>
      </p:sp>
    </p:spTree>
    <p:extLst>
      <p:ext uri="{BB962C8B-B14F-4D97-AF65-F5344CB8AC3E}">
        <p14:creationId xmlns:p14="http://schemas.microsoft.com/office/powerpoint/2010/main" val="9716021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C54929D-EA53-4E1B-BDBC-9489E6CFC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3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078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C9E3E7B-1217-4D9C-B442-38C798F160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88"/>
          <a:stretch/>
        </p:blipFill>
        <p:spPr>
          <a:xfrm>
            <a:off x="0" y="-1"/>
            <a:ext cx="6096000" cy="257092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E3E11E-9D55-4A34-AD8A-362577F68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03443"/>
            <a:ext cx="6095999" cy="415455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B295257-4701-4C6E-8E8B-9C74505FF6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26"/>
          <a:stretch/>
        </p:blipFill>
        <p:spPr>
          <a:xfrm>
            <a:off x="6193492" y="-1"/>
            <a:ext cx="6095999" cy="68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834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FE9B9E5-8BAF-491C-B6BE-237DE9986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92"/>
          <a:stretch/>
        </p:blipFill>
        <p:spPr>
          <a:xfrm>
            <a:off x="-1" y="-1"/>
            <a:ext cx="1218762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201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689BA33-89A8-4499-A4B0-1B53E1D5B6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9" r="5570"/>
          <a:stretch/>
        </p:blipFill>
        <p:spPr>
          <a:xfrm>
            <a:off x="0" y="0"/>
            <a:ext cx="5777948" cy="683724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298AC25-474E-4501-A4B0-D6EB02EEA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902" y="0"/>
            <a:ext cx="6300098" cy="3429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D744F60-9476-4DF8-996F-E96A947646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3"/>
          <a:stretch/>
        </p:blipFill>
        <p:spPr>
          <a:xfrm>
            <a:off x="5891902" y="3538330"/>
            <a:ext cx="6300098" cy="329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817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72295C7-D5DB-4031-86FE-B43A0E4FF922}"/>
              </a:ext>
            </a:extLst>
          </p:cNvPr>
          <p:cNvSpPr/>
          <p:nvPr/>
        </p:nvSpPr>
        <p:spPr>
          <a:xfrm>
            <a:off x="984738" y="1690062"/>
            <a:ext cx="1022252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4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Se les solicita de la manera mas atenta a manejar con precaución ya que ha habido accidentes dentro y en lugares próximos al condominio</a:t>
            </a:r>
          </a:p>
        </p:txBody>
      </p:sp>
    </p:spTree>
    <p:extLst>
      <p:ext uri="{BB962C8B-B14F-4D97-AF65-F5344CB8AC3E}">
        <p14:creationId xmlns:p14="http://schemas.microsoft.com/office/powerpoint/2010/main" val="31216671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84A28F-15A8-4B4F-AB2D-D85ED433D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4" y="0"/>
            <a:ext cx="6076638" cy="3429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7BB8B33-293B-4100-BB08-D1C66055D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62" y="-1"/>
            <a:ext cx="6076637" cy="342899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84B8A3F-F17A-490F-9DEE-6852A35E65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9" r="19362" b="18744"/>
          <a:stretch/>
        </p:blipFill>
        <p:spPr>
          <a:xfrm>
            <a:off x="6115363" y="3538329"/>
            <a:ext cx="6076637" cy="331966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9D8E537-D3B8-4A2A-A3C0-1A1EBCC93C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2"/>
          <a:stretch/>
        </p:blipFill>
        <p:spPr>
          <a:xfrm>
            <a:off x="0" y="3525078"/>
            <a:ext cx="6050134" cy="335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59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96F1B01-4A0F-48D8-AC56-0940AA1A90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11"/>
          <a:stretch/>
        </p:blipFill>
        <p:spPr>
          <a:xfrm>
            <a:off x="0" y="0"/>
            <a:ext cx="7540487" cy="691541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BE29181-482C-4554-86E6-AF3D1C682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3" r="5912"/>
          <a:stretch/>
        </p:blipFill>
        <p:spPr>
          <a:xfrm>
            <a:off x="7633252" y="-1"/>
            <a:ext cx="455874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843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DECA50-D650-4750-B0FB-6436E0BF6063}"/>
              </a:ext>
            </a:extLst>
          </p:cNvPr>
          <p:cNvSpPr txBox="1"/>
          <p:nvPr/>
        </p:nvSpPr>
        <p:spPr>
          <a:xfrm>
            <a:off x="2374470" y="61466"/>
            <a:ext cx="74430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latin typeface="Arial Black" panose="020B0A04020102020204" pitchFamily="34" charset="0"/>
              </a:rPr>
              <a:t>INGRESOS   </a:t>
            </a:r>
          </a:p>
          <a:p>
            <a:pPr algn="ctr"/>
            <a:r>
              <a:rPr lang="es-ES" sz="3600" b="1" dirty="0">
                <a:latin typeface="Arial Black" panose="020B0A04020102020204" pitchFamily="34" charset="0"/>
              </a:rPr>
              <a:t>SEGUNDO TRIMESTRE  2019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B4C1B2F-64C0-4E12-A83C-C54C839950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955893"/>
              </p:ext>
            </p:extLst>
          </p:nvPr>
        </p:nvGraphicFramePr>
        <p:xfrm>
          <a:off x="1056975" y="1365705"/>
          <a:ext cx="10618378" cy="5263692"/>
        </p:xfrm>
        <a:graphic>
          <a:graphicData uri="http://schemas.openxmlformats.org/drawingml/2006/table">
            <a:tbl>
              <a:tblPr firstRow="1" firstCol="1" bandRow="1"/>
              <a:tblGrid>
                <a:gridCol w="8801326">
                  <a:extLst>
                    <a:ext uri="{9D8B030D-6E8A-4147-A177-3AD203B41FA5}">
                      <a16:colId xmlns:a16="http://schemas.microsoft.com/office/drawing/2014/main" val="707960510"/>
                    </a:ext>
                  </a:extLst>
                </a:gridCol>
                <a:gridCol w="1817052">
                  <a:extLst>
                    <a:ext uri="{9D8B030D-6E8A-4147-A177-3AD203B41FA5}">
                      <a16:colId xmlns:a16="http://schemas.microsoft.com/office/drawing/2014/main" val="816238015"/>
                    </a:ext>
                  </a:extLst>
                </a:gridCol>
              </a:tblGrid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DE CONDÓMINOS</a:t>
                      </a:r>
                      <a:endParaRPr lang="es-MX" sz="2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79.5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5591014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</a:t>
                      </a:r>
                      <a:endParaRPr lang="es-MX" sz="2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80015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 SISMO 19-09-17</a:t>
                      </a:r>
                      <a:endParaRPr lang="es-MX" sz="2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4602404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SERVICIO ÁREAS PRIVADAS</a:t>
                      </a:r>
                      <a:endParaRPr lang="es-MX" sz="2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7.9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04887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ADICIONALES </a:t>
                      </a:r>
                      <a:endParaRPr lang="es-MX" sz="2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5252886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 DEL SEGURO DE CASAS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6.1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8634627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MANTENIMIENTO ADICIONAL</a:t>
                      </a:r>
                      <a:endParaRPr lang="es-MX" sz="2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4.7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176233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INGRESO NO IDENTIFICADO</a:t>
                      </a:r>
                      <a:endParaRPr lang="es-MX" sz="2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17539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DEV. POR CANCELACION DE SEGURO DE CASAS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8705991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INDEMNIZACION SEGURO BARDA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391342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PRODUCTOS FINANCIEROS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087359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OTROS PRODUCTOS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88452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77264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93239BFB-0DE0-4EFF-9B02-0206DFCE5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29340"/>
              </p:ext>
            </p:extLst>
          </p:nvPr>
        </p:nvGraphicFramePr>
        <p:xfrm>
          <a:off x="139283" y="0"/>
          <a:ext cx="1146516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873234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F65A364-8D0A-4791-8BE7-FC88BF183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081148"/>
              </p:ext>
            </p:extLst>
          </p:nvPr>
        </p:nvGraphicFramePr>
        <p:xfrm>
          <a:off x="648789" y="1943829"/>
          <a:ext cx="10894422" cy="4192220"/>
        </p:xfrm>
        <a:graphic>
          <a:graphicData uri="http://schemas.openxmlformats.org/drawingml/2006/table">
            <a:tbl>
              <a:tblPr firstRow="1" firstCol="1" bandRow="1"/>
              <a:tblGrid>
                <a:gridCol w="8394495">
                  <a:extLst>
                    <a:ext uri="{9D8B030D-6E8A-4147-A177-3AD203B41FA5}">
                      <a16:colId xmlns:a16="http://schemas.microsoft.com/office/drawing/2014/main" val="1505191764"/>
                    </a:ext>
                  </a:extLst>
                </a:gridCol>
                <a:gridCol w="2499927">
                  <a:extLst>
                    <a:ext uri="{9D8B030D-6E8A-4147-A177-3AD203B41FA5}">
                      <a16:colId xmlns:a16="http://schemas.microsoft.com/office/drawing/2014/main" val="2123519589"/>
                    </a:ext>
                  </a:extLst>
                </a:gridCol>
              </a:tblGrid>
              <a:tr h="4291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ADMINISTRACIÓN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11.2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541210"/>
                  </a:ext>
                </a:extLst>
              </a:tr>
              <a:tr h="3724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JARDINERÍA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34.6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219995"/>
                  </a:ext>
                </a:extLst>
              </a:tr>
              <a:tr h="4138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VIGILANCIA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24.6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373079"/>
                  </a:ext>
                </a:extLst>
              </a:tr>
              <a:tr h="4414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MANTENIMIENTO DE ALBERCAS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11.6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096291"/>
                  </a:ext>
                </a:extLst>
              </a:tr>
              <a:tr h="4276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GENERALES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587440"/>
                  </a:ext>
                </a:extLst>
              </a:tr>
              <a:tr h="4276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AREA COMUN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530157"/>
                  </a:ext>
                </a:extLst>
              </a:tr>
              <a:tr h="4000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SEGURO DE AREAS COMUNES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5900752"/>
                  </a:ext>
                </a:extLst>
              </a:tr>
              <a:tr h="4000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SEGURO DE CASAS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723577"/>
                  </a:ext>
                </a:extLst>
              </a:tr>
              <a:tr h="4138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OTROS GASTOS EXTRAORDINARIOS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626147"/>
                  </a:ext>
                </a:extLst>
              </a:tr>
              <a:tr h="4138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SISMO 19-09-17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2000" b="1" kern="120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798209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41FF39F-B5B6-420E-BC35-EA181382223A}"/>
              </a:ext>
            </a:extLst>
          </p:cNvPr>
          <p:cNvSpPr txBox="1"/>
          <p:nvPr/>
        </p:nvSpPr>
        <p:spPr>
          <a:xfrm>
            <a:off x="2422369" y="0"/>
            <a:ext cx="74430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latin typeface="Arial Black" panose="020B0A04020102020204" pitchFamily="34" charset="0"/>
              </a:rPr>
              <a:t>GASTOS   </a:t>
            </a:r>
          </a:p>
          <a:p>
            <a:pPr algn="ctr"/>
            <a:r>
              <a:rPr lang="es-ES" sz="3600" b="1" dirty="0">
                <a:latin typeface="Arial Black" panose="020B0A04020102020204" pitchFamily="34" charset="0"/>
              </a:rPr>
              <a:t>SEGUNDO TRIMESTRE  2019</a:t>
            </a:r>
          </a:p>
        </p:txBody>
      </p:sp>
    </p:spTree>
    <p:extLst>
      <p:ext uri="{BB962C8B-B14F-4D97-AF65-F5344CB8AC3E}">
        <p14:creationId xmlns:p14="http://schemas.microsoft.com/office/powerpoint/2010/main" val="10317913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F72F3AF-B916-4026-9480-C6014F9F03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7767130"/>
              </p:ext>
            </p:extLst>
          </p:nvPr>
        </p:nvGraphicFramePr>
        <p:xfrm>
          <a:off x="1046922" y="104502"/>
          <a:ext cx="10825764" cy="6325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147452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99BB9020-EB0C-460D-9CAC-922520F820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7266686"/>
              </p:ext>
            </p:extLst>
          </p:nvPr>
        </p:nvGraphicFramePr>
        <p:xfrm>
          <a:off x="827989" y="2063932"/>
          <a:ext cx="6356581" cy="4096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2130297-736C-413D-871C-A05CBBCE5622}"/>
              </a:ext>
            </a:extLst>
          </p:cNvPr>
          <p:cNvSpPr txBox="1"/>
          <p:nvPr/>
        </p:nvSpPr>
        <p:spPr>
          <a:xfrm>
            <a:off x="2679214" y="159556"/>
            <a:ext cx="638187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400" dirty="0">
                <a:latin typeface="Arial Black" panose="020B0A04020102020204" pitchFamily="34" charset="0"/>
              </a:rPr>
              <a:t>BALANCE GENERAL</a:t>
            </a:r>
          </a:p>
          <a:p>
            <a:pPr algn="ctr"/>
            <a:r>
              <a:rPr lang="es-ES" sz="1600" dirty="0"/>
              <a:t>Al 30 DE JUNIO del 2019</a:t>
            </a:r>
          </a:p>
          <a:p>
            <a:pPr algn="ctr"/>
            <a:r>
              <a:rPr lang="es-ES" sz="1600" dirty="0"/>
              <a:t>EN PORCENTAJES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7537EF0E-DE49-418D-A8E6-C3BA6062A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7230299"/>
              </p:ext>
            </p:extLst>
          </p:nvPr>
        </p:nvGraphicFramePr>
        <p:xfrm>
          <a:off x="5416732" y="2307214"/>
          <a:ext cx="6495182" cy="3853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32224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565E1D4-E6DF-4C93-9319-8926322390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6"/>
          <a:stretch/>
        </p:blipFill>
        <p:spPr>
          <a:xfrm>
            <a:off x="0" y="145772"/>
            <a:ext cx="6414052" cy="658633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551801D-60E4-4483-97E2-ABAD282BAD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" t="1584"/>
          <a:stretch/>
        </p:blipFill>
        <p:spPr>
          <a:xfrm>
            <a:off x="6309949" y="145772"/>
            <a:ext cx="5882051" cy="658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44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C244740-1583-4FEE-A667-AD591040D448}"/>
              </a:ext>
            </a:extLst>
          </p:cNvPr>
          <p:cNvSpPr/>
          <p:nvPr/>
        </p:nvSpPr>
        <p:spPr>
          <a:xfrm>
            <a:off x="1831986" y="2367171"/>
            <a:ext cx="85280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4400" dirty="0">
                <a:solidFill>
                  <a:prstClr val="white"/>
                </a:solidFill>
                <a:latin typeface="Arial Black" panose="020B0A04020102020204" pitchFamily="34" charset="0"/>
              </a:rPr>
              <a:t>Desazolve, limpieza y mantenimiento de las rejillas de aguas pluviales</a:t>
            </a:r>
          </a:p>
        </p:txBody>
      </p:sp>
    </p:spTree>
    <p:extLst>
      <p:ext uri="{BB962C8B-B14F-4D97-AF65-F5344CB8AC3E}">
        <p14:creationId xmlns:p14="http://schemas.microsoft.com/office/powerpoint/2010/main" val="37227520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314</Words>
  <Application>Microsoft Office PowerPoint</Application>
  <PresentationFormat>Panorámica</PresentationFormat>
  <Paragraphs>94</Paragraphs>
  <Slides>74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74</vt:i4>
      </vt:variant>
    </vt:vector>
  </HeadingPairs>
  <TitlesOfParts>
    <vt:vector size="79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Acer</dc:creator>
  <cp:lastModifiedBy>Alex</cp:lastModifiedBy>
  <cp:revision>63</cp:revision>
  <dcterms:created xsi:type="dcterms:W3CDTF">2019-04-30T23:24:35Z</dcterms:created>
  <dcterms:modified xsi:type="dcterms:W3CDTF">2019-08-29T17:20:17Z</dcterms:modified>
</cp:coreProperties>
</file>