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sldIdLst>
    <p:sldId id="256" r:id="rId2"/>
    <p:sldId id="380" r:id="rId3"/>
    <p:sldId id="383"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381" r:id="rId30"/>
    <p:sldId id="282" r:id="rId31"/>
    <p:sldId id="283" r:id="rId32"/>
    <p:sldId id="284" r:id="rId33"/>
    <p:sldId id="285" r:id="rId34"/>
    <p:sldId id="286" r:id="rId35"/>
    <p:sldId id="287" r:id="rId36"/>
    <p:sldId id="288" r:id="rId37"/>
    <p:sldId id="289" r:id="rId38"/>
    <p:sldId id="290"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37" r:id="rId59"/>
    <p:sldId id="315" r:id="rId60"/>
    <p:sldId id="316" r:id="rId61"/>
    <p:sldId id="317" r:id="rId62"/>
    <p:sldId id="318" r:id="rId63"/>
    <p:sldId id="319" r:id="rId64"/>
    <p:sldId id="321" r:id="rId65"/>
    <p:sldId id="322" r:id="rId66"/>
    <p:sldId id="323" r:id="rId67"/>
    <p:sldId id="324" r:id="rId68"/>
    <p:sldId id="325" r:id="rId69"/>
    <p:sldId id="326" r:id="rId70"/>
    <p:sldId id="327" r:id="rId71"/>
    <p:sldId id="328" r:id="rId72"/>
    <p:sldId id="382" r:id="rId73"/>
    <p:sldId id="329" r:id="rId74"/>
    <p:sldId id="330" r:id="rId75"/>
    <p:sldId id="332" r:id="rId76"/>
    <p:sldId id="331" r:id="rId77"/>
    <p:sldId id="333" r:id="rId78"/>
    <p:sldId id="334" r:id="rId79"/>
    <p:sldId id="335" r:id="rId80"/>
    <p:sldId id="336" r:id="rId81"/>
    <p:sldId id="338" r:id="rId82"/>
    <p:sldId id="339" r:id="rId83"/>
    <p:sldId id="340" r:id="rId84"/>
    <p:sldId id="341" r:id="rId85"/>
    <p:sldId id="342" r:id="rId86"/>
    <p:sldId id="343" r:id="rId87"/>
    <p:sldId id="344" r:id="rId88"/>
    <p:sldId id="345" r:id="rId89"/>
    <p:sldId id="346" r:id="rId90"/>
    <p:sldId id="348" r:id="rId91"/>
    <p:sldId id="349" r:id="rId92"/>
    <p:sldId id="347" r:id="rId93"/>
    <p:sldId id="350" r:id="rId94"/>
    <p:sldId id="351" r:id="rId95"/>
    <p:sldId id="352" r:id="rId96"/>
    <p:sldId id="354" r:id="rId97"/>
    <p:sldId id="355" r:id="rId98"/>
    <p:sldId id="356" r:id="rId99"/>
    <p:sldId id="357" r:id="rId100"/>
    <p:sldId id="359" r:id="rId101"/>
    <p:sldId id="360" r:id="rId102"/>
    <p:sldId id="361" r:id="rId103"/>
    <p:sldId id="362" r:id="rId104"/>
    <p:sldId id="375" r:id="rId105"/>
    <p:sldId id="376" r:id="rId106"/>
    <p:sldId id="377" r:id="rId107"/>
    <p:sldId id="378" r:id="rId108"/>
    <p:sldId id="379" r:id="rId10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A1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5" d="100"/>
          <a:sy n="55" d="100"/>
        </p:scale>
        <p:origin x="437"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Hoja_de_c_lculo_de_Microsoft_Excel1.xlsx"/></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Hoja_de_c_lculo_de_Microsoft_Excel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3200" b="1" i="0" u="none" strike="noStrike" kern="1200" dirty="0">
                <a:solidFill>
                  <a:schemeClr val="tx1"/>
                </a:solidFill>
                <a:effectLst/>
                <a:latin typeface="+mn-lt"/>
                <a:ea typeface="+mn-ea"/>
                <a:cs typeface="+mn-cs"/>
              </a:rPr>
              <a:t>INGRESOS</a:t>
            </a:r>
            <a:r>
              <a:rPr lang="es-ES" sz="3200" b="1" i="0" u="none" strike="noStrike" kern="1200" dirty="0">
                <a:solidFill>
                  <a:schemeClr val="tx1"/>
                </a:solidFill>
                <a:effectLst/>
                <a:latin typeface="+mn-lt"/>
                <a:ea typeface="+mn-ea"/>
                <a:cs typeface="+mn-cs"/>
              </a:rPr>
              <a:t> 2017</a:t>
            </a:r>
            <a:endParaRPr lang="en-US" sz="3200" b="1" i="0" u="none" strike="noStrike" kern="1200" dirty="0">
              <a:solidFill>
                <a:schemeClr val="tx1"/>
              </a:solidFill>
              <a:effectLst/>
              <a:latin typeface="+mn-lt"/>
              <a:ea typeface="+mn-ea"/>
              <a:cs typeface="+mn-cs"/>
            </a:endParaRPr>
          </a:p>
        </c:rich>
      </c:tx>
      <c:layout>
        <c:manualLayout>
          <c:xMode val="edge"/>
          <c:yMode val="edge"/>
          <c:x val="0.3662476322852285"/>
          <c:y val="2.2222222222222223E-2"/>
        </c:manualLayout>
      </c:layout>
      <c:overlay val="0"/>
    </c:title>
    <c:autoTitleDeleted val="0"/>
    <c:view3D>
      <c:rotX val="70"/>
      <c:rotY val="0"/>
      <c:depthPercent val="100"/>
      <c:rAngAx val="0"/>
      <c:perspective val="10"/>
    </c:view3D>
    <c:floor>
      <c:thickness val="0"/>
    </c:floor>
    <c:sideWall>
      <c:thickness val="0"/>
    </c:sideWall>
    <c:backWall>
      <c:thickness val="0"/>
    </c:backWall>
    <c:plotArea>
      <c:layout/>
      <c:pie3DChart>
        <c:varyColors val="1"/>
        <c:ser>
          <c:idx val="0"/>
          <c:order val="0"/>
          <c:tx>
            <c:strRef>
              <c:f>Hoja1!$B$1</c:f>
              <c:strCache>
                <c:ptCount val="1"/>
                <c:pt idx="0">
                  <c:v>Ingresos</c:v>
                </c:pt>
              </c:strCache>
            </c:strRef>
          </c:tx>
          <c:explosion val="25"/>
          <c:dPt>
            <c:idx val="0"/>
            <c:bubble3D val="0"/>
            <c:explosion val="8"/>
            <c:extLst xmlns:c16r2="http://schemas.microsoft.com/office/drawing/2015/06/chart">
              <c:ext xmlns:c16="http://schemas.microsoft.com/office/drawing/2014/chart" uri="{C3380CC4-5D6E-409C-BE32-E72D297353CC}">
                <c16:uniqueId val="{00000000-F15D-4101-A48B-C918A348315F}"/>
              </c:ext>
            </c:extLst>
          </c:dPt>
          <c:dLbls>
            <c:spPr>
              <a:noFill/>
              <a:ln>
                <a:noFill/>
              </a:ln>
              <a:effectLst/>
            </c:spPr>
            <c:showLegendKey val="0"/>
            <c:showVal val="0"/>
            <c:showCatName val="0"/>
            <c:showSerName val="0"/>
            <c:showPercent val="1"/>
            <c:showBubbleSize val="0"/>
            <c:showLeaderLines val="0"/>
            <c:extLst xmlns:c16r2="http://schemas.microsoft.com/office/drawing/2015/06/chart">
              <c:ext xmlns:c15="http://schemas.microsoft.com/office/drawing/2012/chart" uri="{CE6537A1-D6FC-4f65-9D91-7224C49458BB}">
                <c15:layout/>
              </c:ext>
            </c:extLst>
          </c:dLbls>
          <c:cat>
            <c:strRef>
              <c:f>Hoja1!$A$2:$A$9</c:f>
              <c:strCache>
                <c:ptCount val="8"/>
                <c:pt idx="0">
                  <c:v>CUOTAS DE CONDOMINOS</c:v>
                </c:pt>
                <c:pt idx="1">
                  <c:v>CUOTAS ESTRAORDINARIAS</c:v>
                </c:pt>
                <c:pt idx="2">
                  <c:v>SERVICIOS AREAS PRIVADAS</c:v>
                </c:pt>
                <c:pt idx="3">
                  <c:v>CUOTAS ADICIONALES</c:v>
                </c:pt>
                <c:pt idx="4">
                  <c:v>MANTENIMIENTO ADICIONAL </c:v>
                </c:pt>
                <c:pt idx="5">
                  <c:v>INGRESOS PENDIENTES DE COBRO POR DEMANDAS</c:v>
                </c:pt>
                <c:pt idx="6">
                  <c:v>PRODUCTOS FINANCIEROS</c:v>
                </c:pt>
                <c:pt idx="7">
                  <c:v>OTROS PRODUCTOS</c:v>
                </c:pt>
              </c:strCache>
            </c:strRef>
          </c:cat>
          <c:val>
            <c:numRef>
              <c:f>Hoja1!$B$2:$B$9</c:f>
              <c:numCache>
                <c:formatCode>General</c:formatCode>
                <c:ptCount val="8"/>
                <c:pt idx="0">
                  <c:v>63.03</c:v>
                </c:pt>
                <c:pt idx="1">
                  <c:v>1.53</c:v>
                </c:pt>
                <c:pt idx="2">
                  <c:v>6.33</c:v>
                </c:pt>
                <c:pt idx="3">
                  <c:v>1.1399999999999999</c:v>
                </c:pt>
                <c:pt idx="4">
                  <c:v>4.18</c:v>
                </c:pt>
                <c:pt idx="5">
                  <c:v>23.65</c:v>
                </c:pt>
                <c:pt idx="6">
                  <c:v>0.14000000000000001</c:v>
                </c:pt>
                <c:pt idx="7">
                  <c:v>0</c:v>
                </c:pt>
              </c:numCache>
            </c:numRef>
          </c:val>
          <c:extLst xmlns:c16r2="http://schemas.microsoft.com/office/drawing/2015/06/chart">
            <c:ext xmlns:c16="http://schemas.microsoft.com/office/drawing/2014/chart" uri="{C3380CC4-5D6E-409C-BE32-E72D297353CC}">
              <c16:uniqueId val="{00000006-99DE-40DF-A571-05004AEB7C74}"/>
            </c:ext>
          </c:extLst>
        </c:ser>
        <c:dLbls>
          <c:showLegendKey val="0"/>
          <c:showVal val="0"/>
          <c:showCatName val="0"/>
          <c:showSerName val="0"/>
          <c:showPercent val="1"/>
          <c:showBubbleSize val="0"/>
          <c:showLeaderLines val="0"/>
        </c:dLbls>
      </c:pie3DChart>
    </c:plotArea>
    <c:legend>
      <c:legendPos val="r"/>
      <c:layout>
        <c:manualLayout>
          <c:xMode val="edge"/>
          <c:yMode val="edge"/>
          <c:x val="0.59237870806788817"/>
          <c:y val="0.29771653543307086"/>
          <c:w val="0.37439020741866075"/>
          <c:h val="0.65098366870807811"/>
        </c:manualLayout>
      </c:layout>
      <c:overlay val="0"/>
    </c:legend>
    <c:plotVisOnly val="1"/>
    <c:dispBlanksAs val="zero"/>
    <c:showDLblsOverMax val="0"/>
  </c:chart>
  <c:txPr>
    <a:bodyPr/>
    <a:lstStyle/>
    <a:p>
      <a:pPr>
        <a:defRPr sz="1800"/>
      </a:pPr>
      <a:endParaRPr lang="es-MX"/>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s-ES" dirty="0"/>
              <a:t>Gastos acumulados al mes de SEPTIEMBRE 2017</a:t>
            </a:r>
          </a:p>
          <a:p>
            <a:pPr>
              <a:defRPr/>
            </a:pPr>
            <a:r>
              <a:rPr lang="es-ES" dirty="0"/>
              <a:t>% sobre el total del gasto</a:t>
            </a:r>
          </a:p>
        </c:rich>
      </c:tx>
      <c:layout>
        <c:manualLayout>
          <c:xMode val="edge"/>
          <c:yMode val="edge"/>
          <c:x val="0.16602778224816614"/>
          <c:y val="0"/>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s-MX"/>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5697676688043641"/>
          <c:y val="0.18177207364896777"/>
          <c:w val="0.6084556819092799"/>
          <c:h val="0.68599934687817188"/>
        </c:manualLayout>
      </c:layout>
      <c:pie3DChart>
        <c:varyColors val="1"/>
        <c:ser>
          <c:idx val="0"/>
          <c:order val="0"/>
          <c:tx>
            <c:strRef>
              <c:f>Hoja1!$B$1</c:f>
              <c:strCache>
                <c:ptCount val="1"/>
                <c:pt idx="0">
                  <c:v>Ventas</c:v>
                </c:pt>
              </c:strCache>
            </c:strRef>
          </c:tx>
          <c:explosion val="32"/>
          <c:dPt>
            <c:idx val="0"/>
            <c:bubble3D val="0"/>
            <c:spPr>
              <a:gradFill rotWithShape="1">
                <a:gsLst>
                  <a:gs pos="0">
                    <a:schemeClr val="accent1">
                      <a:tint val="98000"/>
                      <a:hueMod val="94000"/>
                      <a:satMod val="130000"/>
                      <a:lumMod val="128000"/>
                    </a:schemeClr>
                  </a:gs>
                  <a:gs pos="100000">
                    <a:schemeClr val="accent1">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c:spPr>
            <c:extLst xmlns:c16r2="http://schemas.microsoft.com/office/drawing/2015/06/chart">
              <c:ext xmlns:c16="http://schemas.microsoft.com/office/drawing/2014/chart" uri="{C3380CC4-5D6E-409C-BE32-E72D297353CC}">
                <c16:uniqueId val="{00000000-F3EE-460F-951C-E1584C753B30}"/>
              </c:ext>
            </c:extLst>
          </c:dPt>
          <c:dPt>
            <c:idx val="1"/>
            <c:bubble3D val="0"/>
            <c:spPr>
              <a:gradFill rotWithShape="1">
                <a:gsLst>
                  <a:gs pos="0">
                    <a:schemeClr val="accent2">
                      <a:tint val="98000"/>
                      <a:hueMod val="94000"/>
                      <a:satMod val="130000"/>
                      <a:lumMod val="128000"/>
                    </a:schemeClr>
                  </a:gs>
                  <a:gs pos="100000">
                    <a:schemeClr val="accent2">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c:spPr>
            <c:extLst xmlns:c16r2="http://schemas.microsoft.com/office/drawing/2015/06/chart">
              <c:ext xmlns:c16="http://schemas.microsoft.com/office/drawing/2014/chart" uri="{C3380CC4-5D6E-409C-BE32-E72D297353CC}">
                <c16:uniqueId val="{00000001-F3EE-460F-951C-E1584C753B30}"/>
              </c:ext>
            </c:extLst>
          </c:dPt>
          <c:dPt>
            <c:idx val="2"/>
            <c:bubble3D val="0"/>
            <c:spPr>
              <a:gradFill rotWithShape="1">
                <a:gsLst>
                  <a:gs pos="0">
                    <a:schemeClr val="accent3">
                      <a:tint val="98000"/>
                      <a:hueMod val="94000"/>
                      <a:satMod val="130000"/>
                      <a:lumMod val="128000"/>
                    </a:schemeClr>
                  </a:gs>
                  <a:gs pos="100000">
                    <a:schemeClr val="accent3">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c:spPr>
            <c:extLst xmlns:c16r2="http://schemas.microsoft.com/office/drawing/2015/06/chart">
              <c:ext xmlns:c16="http://schemas.microsoft.com/office/drawing/2014/chart" uri="{C3380CC4-5D6E-409C-BE32-E72D297353CC}">
                <c16:uniqueId val="{00000002-F3EE-460F-951C-E1584C753B30}"/>
              </c:ext>
            </c:extLst>
          </c:dPt>
          <c:dPt>
            <c:idx val="3"/>
            <c:bubble3D val="0"/>
            <c:spPr>
              <a:gradFill rotWithShape="1">
                <a:gsLst>
                  <a:gs pos="0">
                    <a:schemeClr val="accent4">
                      <a:tint val="98000"/>
                      <a:hueMod val="94000"/>
                      <a:satMod val="130000"/>
                      <a:lumMod val="128000"/>
                    </a:schemeClr>
                  </a:gs>
                  <a:gs pos="100000">
                    <a:schemeClr val="accent4">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c:spPr>
            <c:extLst xmlns:c16r2="http://schemas.microsoft.com/office/drawing/2015/06/chart">
              <c:ext xmlns:c16="http://schemas.microsoft.com/office/drawing/2014/chart" uri="{C3380CC4-5D6E-409C-BE32-E72D297353CC}">
                <c16:uniqueId val="{00000003-F3EE-460F-951C-E1584C753B30}"/>
              </c:ext>
            </c:extLst>
          </c:dPt>
          <c:dPt>
            <c:idx val="4"/>
            <c:bubble3D val="0"/>
            <c:spPr>
              <a:gradFill rotWithShape="1">
                <a:gsLst>
                  <a:gs pos="0">
                    <a:schemeClr val="accent5">
                      <a:tint val="98000"/>
                      <a:hueMod val="94000"/>
                      <a:satMod val="130000"/>
                      <a:lumMod val="128000"/>
                    </a:schemeClr>
                  </a:gs>
                  <a:gs pos="100000">
                    <a:schemeClr val="accent5">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c:spPr>
            <c:extLst xmlns:c16r2="http://schemas.microsoft.com/office/drawing/2015/06/chart">
              <c:ext xmlns:c16="http://schemas.microsoft.com/office/drawing/2014/chart" uri="{C3380CC4-5D6E-409C-BE32-E72D297353CC}">
                <c16:uniqueId val="{00000004-F3EE-460F-951C-E1584C753B30}"/>
              </c:ext>
            </c:extLst>
          </c:dPt>
          <c:dPt>
            <c:idx val="5"/>
            <c:bubble3D val="0"/>
            <c:spPr>
              <a:gradFill rotWithShape="1">
                <a:gsLst>
                  <a:gs pos="0">
                    <a:schemeClr val="accent6">
                      <a:tint val="98000"/>
                      <a:hueMod val="94000"/>
                      <a:satMod val="130000"/>
                      <a:lumMod val="128000"/>
                    </a:schemeClr>
                  </a:gs>
                  <a:gs pos="100000">
                    <a:schemeClr val="accent6">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c:spPr>
            <c:extLst xmlns:c16r2="http://schemas.microsoft.com/office/drawing/2015/06/chart">
              <c:ext xmlns:c16="http://schemas.microsoft.com/office/drawing/2014/chart" uri="{C3380CC4-5D6E-409C-BE32-E72D297353CC}">
                <c16:uniqueId val="{0000000B-FD51-4C38-87A1-71A0B4FABAF3}"/>
              </c:ext>
            </c:extLst>
          </c:dPt>
          <c:dPt>
            <c:idx val="6"/>
            <c:bubble3D val="0"/>
            <c:spPr>
              <a:gradFill rotWithShape="1">
                <a:gsLst>
                  <a:gs pos="0">
                    <a:schemeClr val="accent1">
                      <a:lumMod val="60000"/>
                      <a:tint val="98000"/>
                      <a:hueMod val="94000"/>
                      <a:satMod val="130000"/>
                      <a:lumMod val="128000"/>
                    </a:schemeClr>
                  </a:gs>
                  <a:gs pos="100000">
                    <a:schemeClr val="accent1">
                      <a:lumMod val="60000"/>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MX"/>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Hoja1!$A$2:$A$8</c:f>
              <c:strCache>
                <c:ptCount val="7"/>
                <c:pt idx="0">
                  <c:v>ADMINISTRACION</c:v>
                </c:pt>
                <c:pt idx="1">
                  <c:v>JARDINERIA</c:v>
                </c:pt>
                <c:pt idx="2">
                  <c:v>VIGILANCIA</c:v>
                </c:pt>
                <c:pt idx="3">
                  <c:v>ALBERCAS</c:v>
                </c:pt>
                <c:pt idx="4">
                  <c:v>GENERALES</c:v>
                </c:pt>
                <c:pt idx="5">
                  <c:v>GASTOS ÁREA COMÚN
</c:v>
                </c:pt>
                <c:pt idx="6">
                  <c:v>OTROS GASTOS ESTRAORDINARIOS</c:v>
                </c:pt>
              </c:strCache>
            </c:strRef>
          </c:cat>
          <c:val>
            <c:numRef>
              <c:f>Hoja1!$B$2:$B$8</c:f>
              <c:numCache>
                <c:formatCode>General</c:formatCode>
                <c:ptCount val="7"/>
                <c:pt idx="0">
                  <c:v>12.42</c:v>
                </c:pt>
                <c:pt idx="1">
                  <c:v>35.71</c:v>
                </c:pt>
                <c:pt idx="2">
                  <c:v>20.89</c:v>
                </c:pt>
                <c:pt idx="3">
                  <c:v>10.52</c:v>
                </c:pt>
                <c:pt idx="4">
                  <c:v>7.53</c:v>
                </c:pt>
                <c:pt idx="5">
                  <c:v>2.44</c:v>
                </c:pt>
                <c:pt idx="6">
                  <c:v>10.47</c:v>
                </c:pt>
              </c:numCache>
            </c:numRef>
          </c:val>
          <c:extLst xmlns:c16r2="http://schemas.microsoft.com/office/drawing/2015/06/chart">
            <c:ext xmlns:c16="http://schemas.microsoft.com/office/drawing/2014/chart" uri="{C3380CC4-5D6E-409C-BE32-E72D297353CC}">
              <c16:uniqueId val="{00000005-F3EE-460F-951C-E1584C753B30}"/>
            </c:ext>
          </c:extLst>
        </c:ser>
        <c:dLbls>
          <c:dLblPos val="inEnd"/>
          <c:showLegendKey val="0"/>
          <c:showVal val="0"/>
          <c:showCatName val="0"/>
          <c:showSerName val="0"/>
          <c:showPercent val="1"/>
          <c:showBubbleSize val="0"/>
          <c:showLeaderLines val="1"/>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legend>
    <c:plotVisOnly val="1"/>
    <c:dispBlanksAs val="zero"/>
    <c:showDLblsOverMax val="0"/>
  </c:chart>
  <c:spPr>
    <a:noFill/>
    <a:ln>
      <a:noFill/>
    </a:ln>
    <a:effectLst/>
  </c:spPr>
  <c:txPr>
    <a:bodyPr/>
    <a:lstStyle/>
    <a:p>
      <a:pPr>
        <a:defRPr/>
      </a:pPr>
      <a:endParaRPr lang="es-MX"/>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lang="es-ES"/>
            </a:pPr>
            <a:r>
              <a:rPr lang="pt-BR" dirty="0"/>
              <a:t>TOTAL</a:t>
            </a:r>
            <a:r>
              <a:rPr lang="pt-BR" baseline="0" dirty="0"/>
              <a:t> </a:t>
            </a:r>
            <a:r>
              <a:rPr lang="pt-BR" dirty="0"/>
              <a:t>A C T I V O</a:t>
            </a:r>
          </a:p>
        </c:rich>
      </c:tx>
      <c:layout/>
      <c:overlay val="0"/>
    </c:title>
    <c:autoTitleDeleted val="0"/>
    <c:view3D>
      <c:rotX val="75"/>
      <c:rotY val="0"/>
      <c:rAngAx val="0"/>
    </c:view3D>
    <c:floor>
      <c:thickness val="0"/>
    </c:floor>
    <c:sideWall>
      <c:thickness val="0"/>
    </c:sideWall>
    <c:backWall>
      <c:thickness val="0"/>
    </c:backWall>
    <c:plotArea>
      <c:layout>
        <c:manualLayout>
          <c:layoutTarget val="inner"/>
          <c:xMode val="edge"/>
          <c:yMode val="edge"/>
          <c:x val="1.9862840273026514E-2"/>
          <c:y val="0.18220260999774732"/>
          <c:w val="0.63445661800378506"/>
          <c:h val="0.8114887338306479"/>
        </c:manualLayout>
      </c:layout>
      <c:pie3DChart>
        <c:varyColors val="1"/>
        <c:ser>
          <c:idx val="0"/>
          <c:order val="0"/>
          <c:tx>
            <c:strRef>
              <c:f>Hoja1!$B$1</c:f>
              <c:strCache>
                <c:ptCount val="1"/>
                <c:pt idx="0">
                  <c:v>A C T I V O</c:v>
                </c:pt>
              </c:strCache>
            </c:strRef>
          </c:tx>
          <c:explosion val="25"/>
          <c:dPt>
            <c:idx val="0"/>
            <c:bubble3D val="0"/>
            <c:explosion val="16"/>
            <c:extLst xmlns:c16r2="http://schemas.microsoft.com/office/drawing/2015/06/chart">
              <c:ext xmlns:c16="http://schemas.microsoft.com/office/drawing/2014/chart" uri="{C3380CC4-5D6E-409C-BE32-E72D297353CC}">
                <c16:uniqueId val="{00000000-1979-42D0-BFC3-E057AE8BD68D}"/>
              </c:ext>
            </c:extLst>
          </c:dPt>
          <c:dLbls>
            <c:dLbl>
              <c:idx val="1"/>
              <c:layout>
                <c:manualLayout>
                  <c:x val="3.1165315310783233E-3"/>
                  <c:y val="-2.391681468203662E-2"/>
                </c:manualLayout>
              </c:layou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D33C-4B79-94CE-40628279793D}"/>
                </c:ext>
                <c:ext xmlns:c15="http://schemas.microsoft.com/office/drawing/2012/chart" uri="{CE6537A1-D6FC-4f65-9D91-7224C49458BB}">
                  <c15:layout/>
                </c:ext>
              </c:extLst>
            </c:dLbl>
            <c:spPr>
              <a:noFill/>
              <a:ln>
                <a:noFill/>
              </a:ln>
              <a:effectLst/>
            </c:spPr>
            <c:txPr>
              <a:bodyPr/>
              <a:lstStyle/>
              <a:p>
                <a:pPr>
                  <a:defRPr lang="es-ES"/>
                </a:pPr>
                <a:endParaRPr lang="es-MX"/>
              </a:p>
            </c:tx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15:layout/>
              </c:ext>
            </c:extLst>
          </c:dLbls>
          <c:cat>
            <c:strRef>
              <c:f>Hoja1!$A$2:$A$3</c:f>
              <c:strCache>
                <c:ptCount val="2"/>
                <c:pt idx="0">
                  <c:v>CIRCULANTE</c:v>
                </c:pt>
                <c:pt idx="1">
                  <c:v>TOTAL ACTIVO NO CIRCULANTE</c:v>
                </c:pt>
              </c:strCache>
            </c:strRef>
          </c:cat>
          <c:val>
            <c:numRef>
              <c:f>Hoja1!$B$2:$B$3</c:f>
              <c:numCache>
                <c:formatCode>General</c:formatCode>
                <c:ptCount val="2"/>
                <c:pt idx="0">
                  <c:v>96.54</c:v>
                </c:pt>
                <c:pt idx="1">
                  <c:v>3.46</c:v>
                </c:pt>
              </c:numCache>
            </c:numRef>
          </c:val>
          <c:extLst xmlns:c16r2="http://schemas.microsoft.com/office/drawing/2015/06/chart">
            <c:ext xmlns:c16="http://schemas.microsoft.com/office/drawing/2014/chart" uri="{C3380CC4-5D6E-409C-BE32-E72D297353CC}">
              <c16:uniqueId val="{00000002-D33C-4B79-94CE-40628279793D}"/>
            </c:ext>
          </c:extLst>
        </c:ser>
        <c:dLbls>
          <c:showLegendKey val="0"/>
          <c:showVal val="0"/>
          <c:showCatName val="0"/>
          <c:showSerName val="0"/>
          <c:showPercent val="1"/>
          <c:showBubbleSize val="0"/>
          <c:showLeaderLines val="1"/>
        </c:dLbls>
      </c:pie3DChart>
    </c:plotArea>
    <c:legend>
      <c:legendPos val="r"/>
      <c:layout>
        <c:manualLayout>
          <c:xMode val="edge"/>
          <c:yMode val="edge"/>
          <c:x val="0.59426225282241885"/>
          <c:y val="0.22581971925995337"/>
          <c:w val="0.36702963060661237"/>
          <c:h val="0.39168891835082792"/>
        </c:manualLayout>
      </c:layout>
      <c:overlay val="0"/>
      <c:txPr>
        <a:bodyPr/>
        <a:lstStyle/>
        <a:p>
          <a:pPr>
            <a:defRPr lang="es-ES" sz="1600" baseline="0">
              <a:latin typeface="Arial" pitchFamily="34" charset="0"/>
            </a:defRPr>
          </a:pPr>
          <a:endParaRPr lang="es-MX"/>
        </a:p>
      </c:txPr>
    </c:legend>
    <c:plotVisOnly val="1"/>
    <c:dispBlanksAs val="zero"/>
    <c:showDLblsOverMax val="0"/>
  </c:chart>
  <c:txPr>
    <a:bodyPr/>
    <a:lstStyle/>
    <a:p>
      <a:pPr>
        <a:defRPr sz="1800"/>
      </a:pPr>
      <a:endParaRPr lang="es-MX"/>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lang="es-ES"/>
            </a:pPr>
            <a:r>
              <a:rPr lang="es-MX" dirty="0"/>
              <a:t>TOTAL PASIVO+PATRIMONIO</a:t>
            </a:r>
          </a:p>
        </c:rich>
      </c:tx>
      <c:layout/>
      <c:overlay val="0"/>
    </c:title>
    <c:autoTitleDeleted val="0"/>
    <c:view3D>
      <c:rotX val="75"/>
      <c:rotY val="0"/>
      <c:rAngAx val="0"/>
    </c:view3D>
    <c:floor>
      <c:thickness val="0"/>
    </c:floor>
    <c:sideWall>
      <c:thickness val="0"/>
    </c:sideWall>
    <c:backWall>
      <c:thickness val="0"/>
    </c:backWall>
    <c:plotArea>
      <c:layout/>
      <c:pie3DChart>
        <c:varyColors val="1"/>
        <c:ser>
          <c:idx val="0"/>
          <c:order val="0"/>
          <c:tx>
            <c:strRef>
              <c:f>Hoja1!$B$1</c:f>
              <c:strCache>
                <c:ptCount val="1"/>
                <c:pt idx="0">
                  <c:v>PASIVO Y CAPITAL</c:v>
                </c:pt>
              </c:strCache>
            </c:strRef>
          </c:tx>
          <c:explosion val="25"/>
          <c:dLbls>
            <c:spPr>
              <a:noFill/>
              <a:ln>
                <a:noFill/>
              </a:ln>
              <a:effectLst/>
            </c:spPr>
            <c:txPr>
              <a:bodyPr/>
              <a:lstStyle/>
              <a:p>
                <a:pPr>
                  <a:defRPr lang="es-ES"/>
                </a:pPr>
                <a:endParaRPr lang="es-MX"/>
              </a:p>
            </c:tx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15:layout/>
              </c:ext>
            </c:extLst>
          </c:dLbls>
          <c:cat>
            <c:strRef>
              <c:f>Hoja1!$A$2:$A$3</c:f>
              <c:strCache>
                <c:ptCount val="2"/>
                <c:pt idx="0">
                  <c:v>TOTAL PASIVO</c:v>
                </c:pt>
                <c:pt idx="1">
                  <c:v>TOTAL PATRIMONIO</c:v>
                </c:pt>
              </c:strCache>
            </c:strRef>
          </c:cat>
          <c:val>
            <c:numRef>
              <c:f>Hoja1!$B$2:$B$3</c:f>
              <c:numCache>
                <c:formatCode>General</c:formatCode>
                <c:ptCount val="2"/>
                <c:pt idx="0">
                  <c:v>-1.19</c:v>
                </c:pt>
                <c:pt idx="1">
                  <c:v>98.81</c:v>
                </c:pt>
              </c:numCache>
            </c:numRef>
          </c:val>
          <c:extLst xmlns:c16r2="http://schemas.microsoft.com/office/drawing/2015/06/chart">
            <c:ext xmlns:c16="http://schemas.microsoft.com/office/drawing/2014/chart" uri="{C3380CC4-5D6E-409C-BE32-E72D297353CC}">
              <c16:uniqueId val="{00000000-80FE-4312-A31F-6C6794F64689}"/>
            </c:ext>
          </c:extLst>
        </c:ser>
        <c:dLbls>
          <c:showLegendKey val="0"/>
          <c:showVal val="0"/>
          <c:showCatName val="0"/>
          <c:showSerName val="0"/>
          <c:showPercent val="1"/>
          <c:showBubbleSize val="0"/>
          <c:showLeaderLines val="1"/>
        </c:dLbls>
      </c:pie3DChart>
    </c:plotArea>
    <c:legend>
      <c:legendPos val="r"/>
      <c:layout>
        <c:manualLayout>
          <c:xMode val="edge"/>
          <c:yMode val="edge"/>
          <c:x val="0.61184116532692256"/>
          <c:y val="0.42563654291427244"/>
          <c:w val="0.37637667292780846"/>
          <c:h val="0.26027587507863098"/>
        </c:manualLayout>
      </c:layout>
      <c:overlay val="0"/>
      <c:txPr>
        <a:bodyPr/>
        <a:lstStyle/>
        <a:p>
          <a:pPr>
            <a:defRPr lang="es-ES" sz="1600" baseline="0">
              <a:latin typeface="Arial" pitchFamily="34" charset="0"/>
            </a:defRPr>
          </a:pPr>
          <a:endParaRPr lang="es-MX"/>
        </a:p>
      </c:txPr>
    </c:legend>
    <c:plotVisOnly val="1"/>
    <c:dispBlanksAs val="zero"/>
    <c:showDLblsOverMax val="0"/>
  </c:chart>
  <c:txPr>
    <a:bodyPr/>
    <a:lstStyle/>
    <a:p>
      <a:pPr>
        <a:defRPr sz="1800"/>
      </a:pPr>
      <a:endParaRPr lang="es-MX"/>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0.65241</cdr:x>
      <cdr:y>0.14569</cdr:y>
    </cdr:from>
    <cdr:to>
      <cdr:x>0.76659</cdr:x>
      <cdr:y>0.3077</cdr:y>
    </cdr:to>
    <cdr:sp macro="" textlink="">
      <cdr:nvSpPr>
        <cdr:cNvPr id="3" name="CuadroTexto 2"/>
        <cdr:cNvSpPr txBox="1"/>
      </cdr:nvSpPr>
      <cdr:spPr>
        <a:xfrm xmlns:a="http://schemas.openxmlformats.org/drawingml/2006/main">
          <a:off x="7480045" y="999154"/>
          <a:ext cx="1309093" cy="11110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ES" sz="2400" b="1" dirty="0">
              <a:solidFill>
                <a:schemeClr val="tx1"/>
              </a:solidFill>
            </a:rPr>
            <a:t>Rubro del Ingreso</a:t>
          </a:r>
        </a:p>
      </cdr:txBody>
    </cdr:sp>
  </cdr:relSizeAnchor>
  <cdr:relSizeAnchor xmlns:cdr="http://schemas.openxmlformats.org/drawingml/2006/chartDrawing">
    <cdr:from>
      <cdr:x>0.27163</cdr:x>
      <cdr:y>0.2165</cdr:y>
    </cdr:from>
    <cdr:to>
      <cdr:x>0.32675</cdr:x>
      <cdr:y>0.2795</cdr:y>
    </cdr:to>
    <cdr:sp macro="" textlink="">
      <cdr:nvSpPr>
        <cdr:cNvPr id="2" name="CuadroTexto 1"/>
        <cdr:cNvSpPr txBox="1"/>
      </cdr:nvSpPr>
      <cdr:spPr>
        <a:xfrm xmlns:a="http://schemas.openxmlformats.org/drawingml/2006/main">
          <a:off x="2483767" y="1484784"/>
          <a:ext cx="504056" cy="432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MX" sz="1100"/>
        </a:p>
      </cdr:txBody>
    </cdr:sp>
  </cdr:relSizeAnchor>
  <cdr:relSizeAnchor xmlns:cdr="http://schemas.openxmlformats.org/drawingml/2006/chartDrawing">
    <cdr:from>
      <cdr:x>0.35481</cdr:x>
      <cdr:y>0.1913</cdr:y>
    </cdr:from>
    <cdr:to>
      <cdr:x>0.35481</cdr:x>
      <cdr:y>0.46957</cdr:y>
    </cdr:to>
    <cdr:cxnSp macro="">
      <cdr:nvCxnSpPr>
        <cdr:cNvPr id="5" name="Conector recto 4"/>
        <cdr:cNvCxnSpPr/>
      </cdr:nvCxnSpPr>
      <cdr:spPr>
        <a:xfrm xmlns:a="http://schemas.openxmlformats.org/drawingml/2006/main">
          <a:off x="4068009" y="1311965"/>
          <a:ext cx="0" cy="1908313"/>
        </a:xfrm>
        <a:prstGeom xmlns:a="http://schemas.openxmlformats.org/drawingml/2006/main" prst="line">
          <a:avLst/>
        </a:prstGeom>
      </cdr:spPr>
      <cdr:style>
        <a:lnRef xmlns:a="http://schemas.openxmlformats.org/drawingml/2006/main" idx="3">
          <a:schemeClr val="accent6"/>
        </a:lnRef>
        <a:fillRef xmlns:a="http://schemas.openxmlformats.org/drawingml/2006/main" idx="0">
          <a:schemeClr val="accent6"/>
        </a:fillRef>
        <a:effectRef xmlns:a="http://schemas.openxmlformats.org/drawingml/2006/main" idx="2">
          <a:schemeClr val="accent6"/>
        </a:effectRef>
        <a:fontRef xmlns:a="http://schemas.openxmlformats.org/drawingml/2006/main" idx="minor">
          <a:schemeClr val="tx1"/>
        </a:fontRef>
      </cdr:style>
    </cdr:cxn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7938919"/>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de título">
    <p:spTree>
      <p:nvGrpSpPr>
        <p:cNvPr id="1" name=""/>
        <p:cNvGrpSpPr/>
        <p:nvPr/>
      </p:nvGrpSpPr>
      <p:grpSpPr>
        <a:xfrm>
          <a:off x="0" y="0"/>
          <a:ext cx="0" cy="0"/>
          <a:chOff x="0" y="0"/>
          <a:chExt cx="0" cy="0"/>
        </a:xfrm>
      </p:grpSpPr>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4374871"/>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apositiva de título">
    <p:spTree>
      <p:nvGrpSpPr>
        <p:cNvPr id="1" name=""/>
        <p:cNvGrpSpPr/>
        <p:nvPr/>
      </p:nvGrpSpPr>
      <p:grpSpPr>
        <a:xfrm>
          <a:off x="0" y="0"/>
          <a:ext cx="0" cy="0"/>
          <a:chOff x="0" y="0"/>
          <a:chExt cx="0" cy="0"/>
        </a:xfrm>
      </p:grpSpPr>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5760531"/>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apositiva de título">
    <p:spTree>
      <p:nvGrpSpPr>
        <p:cNvPr id="1" name=""/>
        <p:cNvGrpSpPr/>
        <p:nvPr/>
      </p:nvGrpSpPr>
      <p:grpSpPr>
        <a:xfrm>
          <a:off x="0" y="0"/>
          <a:ext cx="0" cy="0"/>
          <a:chOff x="0" y="0"/>
          <a:chExt cx="0" cy="0"/>
        </a:xfrm>
      </p:grpSpPr>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1628864"/>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Diapositiva de título">
    <p:spTree>
      <p:nvGrpSpPr>
        <p:cNvPr id="1" name=""/>
        <p:cNvGrpSpPr/>
        <p:nvPr/>
      </p:nvGrpSpPr>
      <p:grpSpPr>
        <a:xfrm>
          <a:off x="0" y="0"/>
          <a:ext cx="0" cy="0"/>
          <a:chOff x="0" y="0"/>
          <a:chExt cx="0" cy="0"/>
        </a:xfrm>
      </p:grpSpPr>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0714739"/>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Diapositiva de título">
    <p:spTree>
      <p:nvGrpSpPr>
        <p:cNvPr id="1" name=""/>
        <p:cNvGrpSpPr/>
        <p:nvPr/>
      </p:nvGrpSpPr>
      <p:grpSpPr>
        <a:xfrm>
          <a:off x="0" y="0"/>
          <a:ext cx="0" cy="0"/>
          <a:chOff x="0" y="0"/>
          <a:chExt cx="0" cy="0"/>
        </a:xfrm>
      </p:grpSpPr>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949494"/>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A02D5ED-ED9A-4F4A-8C0E-BC14D4A0BE97}" type="datetimeFigureOut">
              <a:rPr lang="es-MX" smtClean="0"/>
              <a:pPr/>
              <a:t>27/10/2017</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5BF7212F-F885-4921-A3B8-F45212133EF8}" type="slidenum">
              <a:rPr lang="es-MX" smtClean="0"/>
              <a:pPr/>
              <a:t>‹Nº›</a:t>
            </a:fld>
            <a:endParaRPr lang="es-MX"/>
          </a:p>
        </p:txBody>
      </p:sp>
    </p:spTree>
    <p:extLst>
      <p:ext uri="{BB962C8B-B14F-4D97-AF65-F5344CB8AC3E}">
        <p14:creationId xmlns:p14="http://schemas.microsoft.com/office/powerpoint/2010/main" val="2678399358"/>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6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fld id="{9A02D5ED-ED9A-4F4A-8C0E-BC14D4A0BE97}" type="datetimeFigureOut">
              <a:rPr lang="es-MX" smtClean="0"/>
              <a:pPr/>
              <a:t>27/10/2017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5BF7212F-F885-4921-A3B8-F45212133EF8}" type="slidenum">
              <a:rPr lang="es-MX" smtClean="0"/>
              <a:pPr/>
              <a:t>‹Nº›</a:t>
            </a:fld>
            <a:endParaRPr lang="es-MX"/>
          </a:p>
        </p:txBody>
      </p:sp>
    </p:spTree>
    <p:extLst>
      <p:ext uri="{BB962C8B-B14F-4D97-AF65-F5344CB8AC3E}">
        <p14:creationId xmlns:p14="http://schemas.microsoft.com/office/powerpoint/2010/main" val="1980483466"/>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9A02D5ED-ED9A-4F4A-8C0E-BC14D4A0BE97}" type="datetimeFigureOut">
              <a:rPr lang="es-MX" smtClean="0"/>
              <a:pPr/>
              <a:t>27/10/2017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5BF7212F-F885-4921-A3B8-F45212133EF8}" type="slidenum">
              <a:rPr lang="es-MX" smtClean="0"/>
              <a:pPr/>
              <a:t>‹Nº›</a:t>
            </a:fld>
            <a:endParaRPr lang="es-MX"/>
          </a:p>
        </p:txBody>
      </p:sp>
    </p:spTree>
    <p:extLst>
      <p:ext uri="{BB962C8B-B14F-4D97-AF65-F5344CB8AC3E}">
        <p14:creationId xmlns:p14="http://schemas.microsoft.com/office/powerpoint/2010/main" val="1242736286"/>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91859023"/>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697" r:id="rId4"/>
    <p:sldLayoutId id="2147483698" r:id="rId5"/>
    <p:sldLayoutId id="2147483699" r:id="rId6"/>
    <p:sldLayoutId id="2147483704" r:id="rId7"/>
    <p:sldLayoutId id="2147483705" r:id="rId8"/>
    <p:sldLayoutId id="2147483706" r:id="rId9"/>
  </p:sldLayoutIdLst>
  <mc:AlternateContent xmlns:mc="http://schemas.openxmlformats.org/markup-compatibility/2006">
    <mc:Choice xmlns:p14="http://schemas.microsoft.com/office/powerpoint/2010/main" Requires="p14">
      <p:transition spd="slow" p14:dur="2000" advTm="4000"/>
    </mc:Choice>
    <mc:Fallback>
      <p:transition spd="slow" advTm="4000"/>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5.jpg"/></Relationships>
</file>

<file path=ppt/slides/_rels/slide100.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8.jp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xml"/><Relationship Id="rId5" Type="http://schemas.openxmlformats.org/officeDocument/2006/relationships/image" Target="../media/image30.jp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xml"/><Relationship Id="rId5" Type="http://schemas.openxmlformats.org/officeDocument/2006/relationships/image" Target="../media/image35.jpg"/><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xml"/><Relationship Id="rId5" Type="http://schemas.openxmlformats.org/officeDocument/2006/relationships/image" Target="../media/image40.jpg"/><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xml"/><Relationship Id="rId5" Type="http://schemas.openxmlformats.org/officeDocument/2006/relationships/image" Target="../media/image44.jpg"/><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xml"/><Relationship Id="rId5" Type="http://schemas.openxmlformats.org/officeDocument/2006/relationships/image" Target="../media/image53.jpg"/><Relationship Id="rId4" Type="http://schemas.openxmlformats.org/officeDocument/2006/relationships/image" Target="../media/image52.jpg"/></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xml"/><Relationship Id="rId5" Type="http://schemas.openxmlformats.org/officeDocument/2006/relationships/image" Target="../media/image57.jpg"/><Relationship Id="rId4" Type="http://schemas.openxmlformats.org/officeDocument/2006/relationships/image" Target="../media/image56.jpg"/></Relationships>
</file>

<file path=ppt/slides/_rels/slide3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xml"/><Relationship Id="rId5" Type="http://schemas.openxmlformats.org/officeDocument/2006/relationships/image" Target="../media/image62.jpg"/><Relationship Id="rId4" Type="http://schemas.openxmlformats.org/officeDocument/2006/relationships/image" Target="../media/image61.jpg"/></Relationships>
</file>

<file path=ppt/slides/_rels/slide3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1.xml"/><Relationship Id="rId5" Type="http://schemas.openxmlformats.org/officeDocument/2006/relationships/image" Target="../media/image67.jpg"/><Relationship Id="rId4" Type="http://schemas.openxmlformats.org/officeDocument/2006/relationships/image" Target="../media/image66.jpg"/></Relationships>
</file>

<file path=ppt/slides/_rels/slide3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4.jpg"/><Relationship Id="rId1" Type="http://schemas.openxmlformats.org/officeDocument/2006/relationships/slideLayout" Target="../slideLayouts/slideLayout1.xml"/><Relationship Id="rId5" Type="http://schemas.openxmlformats.org/officeDocument/2006/relationships/image" Target="../media/image70.jpg"/><Relationship Id="rId4" Type="http://schemas.openxmlformats.org/officeDocument/2006/relationships/image" Target="../media/image69.jpg"/></Relationships>
</file>

<file path=ppt/slides/_rels/slide3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1.xml"/><Relationship Id="rId5" Type="http://schemas.openxmlformats.org/officeDocument/2006/relationships/image" Target="../media/image76.jpg"/><Relationship Id="rId4" Type="http://schemas.openxmlformats.org/officeDocument/2006/relationships/image" Target="../media/image75.jpg"/></Relationships>
</file>

<file path=ppt/slides/_rels/slide4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1.xml"/><Relationship Id="rId5" Type="http://schemas.openxmlformats.org/officeDocument/2006/relationships/image" Target="../media/image81.jpg"/><Relationship Id="rId4" Type="http://schemas.openxmlformats.org/officeDocument/2006/relationships/image" Target="../media/image80.jpg"/></Relationships>
</file>

<file path=ppt/slides/_rels/slide44.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1.xml"/><Relationship Id="rId5" Type="http://schemas.openxmlformats.org/officeDocument/2006/relationships/image" Target="../media/image90.jpg"/><Relationship Id="rId4" Type="http://schemas.openxmlformats.org/officeDocument/2006/relationships/image" Target="../media/image89.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1.xml"/><Relationship Id="rId4" Type="http://schemas.openxmlformats.org/officeDocument/2006/relationships/image" Target="../media/image97.jpg"/></Relationships>
</file>

<file path=ppt/slides/_rels/slide5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1.xml"/><Relationship Id="rId5" Type="http://schemas.openxmlformats.org/officeDocument/2006/relationships/image" Target="../media/image101.jpg"/><Relationship Id="rId4" Type="http://schemas.openxmlformats.org/officeDocument/2006/relationships/image" Target="../media/image100.jpg"/></Relationships>
</file>

<file path=ppt/slides/_rels/slide57.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1.xml"/><Relationship Id="rId4" Type="http://schemas.openxmlformats.org/officeDocument/2006/relationships/image" Target="../media/image111.jpg"/></Relationships>
</file>

<file path=ppt/slides/_rels/slide66.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1.xml"/><Relationship Id="rId5" Type="http://schemas.openxmlformats.org/officeDocument/2006/relationships/image" Target="../media/image117.jpg"/><Relationship Id="rId4" Type="http://schemas.openxmlformats.org/officeDocument/2006/relationships/image" Target="../media/image116.jpg"/></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g"/><Relationship Id="rId1" Type="http://schemas.openxmlformats.org/officeDocument/2006/relationships/slideLayout" Target="../slideLayouts/slideLayout1.xml"/><Relationship Id="rId5" Type="http://schemas.openxmlformats.org/officeDocument/2006/relationships/image" Target="../media/image123.jpg"/><Relationship Id="rId4" Type="http://schemas.openxmlformats.org/officeDocument/2006/relationships/image" Target="../media/image122.jpg"/></Relationships>
</file>

<file path=ppt/slides/_rels/slide75.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jpg"/><Relationship Id="rId1" Type="http://schemas.openxmlformats.org/officeDocument/2006/relationships/slideLayout" Target="../slideLayouts/slideLayout1.xml"/><Relationship Id="rId5" Type="http://schemas.openxmlformats.org/officeDocument/2006/relationships/image" Target="../media/image131.jpg"/><Relationship Id="rId4" Type="http://schemas.openxmlformats.org/officeDocument/2006/relationships/image" Target="../media/image130.jpg"/></Relationships>
</file>

<file path=ppt/slides/_rels/slide81.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g"/><Relationship Id="rId1" Type="http://schemas.openxmlformats.org/officeDocument/2006/relationships/slideLayout" Target="../slideLayouts/slideLayout1.xml"/><Relationship Id="rId5" Type="http://schemas.openxmlformats.org/officeDocument/2006/relationships/image" Target="../media/image137.jpg"/><Relationship Id="rId4" Type="http://schemas.openxmlformats.org/officeDocument/2006/relationships/image" Target="../media/image136.jpg"/></Relationships>
</file>

<file path=ppt/slides/_rels/slide85.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40.jpg"/><Relationship Id="rId1" Type="http://schemas.openxmlformats.org/officeDocument/2006/relationships/slideLayout" Target="../slideLayouts/slideLayout1.xml"/><Relationship Id="rId5" Type="http://schemas.openxmlformats.org/officeDocument/2006/relationships/image" Target="../media/image143.jpg"/><Relationship Id="rId4" Type="http://schemas.openxmlformats.org/officeDocument/2006/relationships/image" Target="../media/image142.jpg"/></Relationships>
</file>

<file path=ppt/slides/_rels/slide88.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34.jpg"/><Relationship Id="rId1" Type="http://schemas.openxmlformats.org/officeDocument/2006/relationships/slideLayout" Target="../slideLayouts/slideLayout1.xml"/><Relationship Id="rId5" Type="http://schemas.openxmlformats.org/officeDocument/2006/relationships/image" Target="../media/image146.jpg"/><Relationship Id="rId4" Type="http://schemas.openxmlformats.org/officeDocument/2006/relationships/image" Target="../media/image145.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p:cNvSpPr txBox="1"/>
          <p:nvPr/>
        </p:nvSpPr>
        <p:spPr>
          <a:xfrm>
            <a:off x="5459896" y="4429919"/>
            <a:ext cx="5579164" cy="1446550"/>
          </a:xfrm>
          <a:prstGeom prst="rect">
            <a:avLst/>
          </a:prstGeom>
          <a:noFill/>
        </p:spPr>
        <p:txBody>
          <a:bodyPr wrap="square" rtlCol="0">
            <a:spAutoFit/>
          </a:bodyPr>
          <a:lstStyle/>
          <a:p>
            <a:pPr algn="ctr"/>
            <a:r>
              <a:rPr lang="es-MX" sz="4400" dirty="0">
                <a:solidFill>
                  <a:schemeClr val="bg1"/>
                </a:solidFill>
                <a:latin typeface="Arial Black" panose="020B0A04020102020204" pitchFamily="34" charset="0"/>
              </a:rPr>
              <a:t>Tercer Trimestre 2017</a:t>
            </a:r>
          </a:p>
        </p:txBody>
      </p:sp>
      <p:pic>
        <p:nvPicPr>
          <p:cNvPr id="5" name="5 Imagen"/>
          <p:cNvPicPr/>
          <p:nvPr/>
        </p:nvPicPr>
        <p:blipFill>
          <a:blip r:embed="rId3" cstate="print">
            <a:extLst>
              <a:ext uri="{28A0092B-C50C-407E-A947-70E740481C1C}">
                <a14:useLocalDpi xmlns:a14="http://schemas.microsoft.com/office/drawing/2010/main" val="0"/>
              </a:ext>
            </a:extLst>
          </a:blip>
          <a:stretch>
            <a:fillRect/>
          </a:stretch>
        </p:blipFill>
        <p:spPr>
          <a:xfrm>
            <a:off x="10495722" y="0"/>
            <a:ext cx="1696278" cy="2146852"/>
          </a:xfrm>
          <a:prstGeom prst="rect">
            <a:avLst/>
          </a:prstGeom>
        </p:spPr>
      </p:pic>
      <p:sp>
        <p:nvSpPr>
          <p:cNvPr id="6" name="CuadroTexto 5"/>
          <p:cNvSpPr txBox="1"/>
          <p:nvPr/>
        </p:nvSpPr>
        <p:spPr>
          <a:xfrm>
            <a:off x="914400" y="656896"/>
            <a:ext cx="9753600" cy="1754326"/>
          </a:xfrm>
          <a:prstGeom prst="rect">
            <a:avLst/>
          </a:prstGeom>
          <a:noFill/>
        </p:spPr>
        <p:txBody>
          <a:bodyPr wrap="square" rtlCol="0">
            <a:spAutoFit/>
          </a:bodyPr>
          <a:lstStyle/>
          <a:p>
            <a:r>
              <a:rPr lang="es-MX" sz="5400" dirty="0">
                <a:latin typeface="Arial Black" panose="020B0A04020102020204" pitchFamily="34" charset="0"/>
              </a:rPr>
              <a:t>INICIO DE ACTIVIDADES</a:t>
            </a:r>
          </a:p>
          <a:p>
            <a:endParaRPr lang="es-MX" sz="5400" dirty="0">
              <a:latin typeface="Arial Black" panose="020B0A04020102020204" pitchFamily="34" charset="0"/>
            </a:endParaRPr>
          </a:p>
        </p:txBody>
      </p:sp>
    </p:spTree>
    <p:extLst>
      <p:ext uri="{BB962C8B-B14F-4D97-AF65-F5344CB8AC3E}">
        <p14:creationId xmlns:p14="http://schemas.microsoft.com/office/powerpoint/2010/main" val="110673691"/>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2748" y="3332922"/>
            <a:ext cx="6109252" cy="3525078"/>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32922"/>
            <a:ext cx="6082747" cy="3525078"/>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2"/>
            <a:ext cx="6082747" cy="3525078"/>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2749" y="0"/>
            <a:ext cx="6109252" cy="3525078"/>
          </a:xfrm>
          <a:prstGeom prst="rect">
            <a:avLst/>
          </a:prstGeom>
        </p:spPr>
      </p:pic>
    </p:spTree>
    <p:extLst>
      <p:ext uri="{BB962C8B-B14F-4D97-AF65-F5344CB8AC3E}">
        <p14:creationId xmlns:p14="http://schemas.microsoft.com/office/powerpoint/2010/main" val="2099812102"/>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40439912"/>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b="25000"/>
          <a:stretch/>
        </p:blipFill>
        <p:spPr>
          <a:xfrm>
            <a:off x="20" y="10"/>
            <a:ext cx="12191980" cy="6857990"/>
          </a:xfrm>
          <a:prstGeom prst="rect">
            <a:avLst/>
          </a:prstGeom>
        </p:spPr>
      </p:pic>
    </p:spTree>
    <p:extLst>
      <p:ext uri="{BB962C8B-B14F-4D97-AF65-F5344CB8AC3E}">
        <p14:creationId xmlns:p14="http://schemas.microsoft.com/office/powerpoint/2010/main" val="4247182135"/>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7939"/>
          </a:xfrm>
          <a:prstGeom prst="rect">
            <a:avLst/>
          </a:prstGeom>
        </p:spPr>
      </p:pic>
    </p:spTree>
    <p:extLst>
      <p:ext uri="{BB962C8B-B14F-4D97-AF65-F5344CB8AC3E}">
        <p14:creationId xmlns:p14="http://schemas.microsoft.com/office/powerpoint/2010/main" val="1244104287"/>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470" b="24531"/>
          <a:stretch/>
        </p:blipFill>
        <p:spPr>
          <a:xfrm>
            <a:off x="20" y="10"/>
            <a:ext cx="12191980" cy="6857990"/>
          </a:xfrm>
          <a:prstGeom prst="rect">
            <a:avLst/>
          </a:prstGeom>
        </p:spPr>
      </p:pic>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t="8609" b="6233"/>
          <a:stretch/>
        </p:blipFill>
        <p:spPr>
          <a:xfrm>
            <a:off x="4509221" y="3228110"/>
            <a:ext cx="2619375" cy="2230582"/>
          </a:xfrm>
          <a:prstGeom prst="rect">
            <a:avLst/>
          </a:prstGeom>
        </p:spPr>
      </p:pic>
    </p:spTree>
    <p:extLst>
      <p:ext uri="{BB962C8B-B14F-4D97-AF65-F5344CB8AC3E}">
        <p14:creationId xmlns:p14="http://schemas.microsoft.com/office/powerpoint/2010/main" val="3738169190"/>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792586" y="596630"/>
            <a:ext cx="6947415" cy="1200329"/>
          </a:xfrm>
          <a:prstGeom prst="rect">
            <a:avLst/>
          </a:prstGeom>
          <a:noFill/>
        </p:spPr>
        <p:txBody>
          <a:bodyPr wrap="none" rtlCol="0">
            <a:spAutoFit/>
          </a:bodyPr>
          <a:lstStyle/>
          <a:p>
            <a:pPr algn="ctr"/>
            <a:r>
              <a:rPr lang="es-ES" sz="3600" b="1" dirty="0">
                <a:latin typeface="Arial Black" panose="020B0A04020102020204" pitchFamily="34" charset="0"/>
              </a:rPr>
              <a:t>INGRESOS   </a:t>
            </a:r>
          </a:p>
          <a:p>
            <a:pPr algn="ctr"/>
            <a:r>
              <a:rPr lang="es-ES" sz="3600" b="1" dirty="0">
                <a:latin typeface="Arial Black" panose="020B0A04020102020204" pitchFamily="34" charset="0"/>
              </a:rPr>
              <a:t>TERCER TRIMESTRE  2017</a:t>
            </a:r>
          </a:p>
        </p:txBody>
      </p:sp>
      <p:graphicFrame>
        <p:nvGraphicFramePr>
          <p:cNvPr id="2" name="Tabla 1"/>
          <p:cNvGraphicFramePr>
            <a:graphicFrameLocks noGrp="1"/>
          </p:cNvGraphicFramePr>
          <p:nvPr>
            <p:extLst>
              <p:ext uri="{D42A27DB-BD31-4B8C-83A1-F6EECF244321}">
                <p14:modId xmlns:p14="http://schemas.microsoft.com/office/powerpoint/2010/main" val="2422440208"/>
              </p:ext>
            </p:extLst>
          </p:nvPr>
        </p:nvGraphicFramePr>
        <p:xfrm>
          <a:off x="1108363" y="2244434"/>
          <a:ext cx="9989128" cy="4145733"/>
        </p:xfrm>
        <a:graphic>
          <a:graphicData uri="http://schemas.openxmlformats.org/drawingml/2006/table">
            <a:tbl>
              <a:tblPr firstRow="1" firstCol="1" bandRow="1">
                <a:tableStyleId>{5C22544A-7EE6-4342-B048-85BDC9FD1C3A}</a:tableStyleId>
              </a:tblPr>
              <a:tblGrid>
                <a:gridCol w="7934649"/>
                <a:gridCol w="2054479"/>
              </a:tblGrid>
              <a:tr h="519471">
                <a:tc>
                  <a:txBody>
                    <a:bodyPr/>
                    <a:lstStyle/>
                    <a:p>
                      <a:pPr>
                        <a:lnSpc>
                          <a:spcPct val="107000"/>
                        </a:lnSpc>
                        <a:spcAft>
                          <a:spcPts val="0"/>
                        </a:spcAft>
                      </a:pPr>
                      <a:r>
                        <a:rPr lang="es-MX" sz="2000" dirty="0">
                          <a:effectLst/>
                        </a:rPr>
                        <a:t>CUOTAS DE CONDÓMINOS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2000">
                          <a:effectLst/>
                        </a:rPr>
                        <a:t>63.03</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19859">
                <a:tc>
                  <a:txBody>
                    <a:bodyPr/>
                    <a:lstStyle/>
                    <a:p>
                      <a:pPr>
                        <a:lnSpc>
                          <a:spcPct val="107000"/>
                        </a:lnSpc>
                        <a:spcAft>
                          <a:spcPts val="0"/>
                        </a:spcAft>
                      </a:pPr>
                      <a:r>
                        <a:rPr lang="es-MX" sz="2000">
                          <a:effectLst/>
                        </a:rPr>
                        <a:t>CUOTAS EXTRAORDINARIAS</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2000">
                          <a:effectLst/>
                        </a:rPr>
                        <a:t>1.53</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19859">
                <a:tc>
                  <a:txBody>
                    <a:bodyPr/>
                    <a:lstStyle/>
                    <a:p>
                      <a:pPr>
                        <a:lnSpc>
                          <a:spcPct val="107000"/>
                        </a:lnSpc>
                        <a:spcAft>
                          <a:spcPts val="0"/>
                        </a:spcAft>
                      </a:pPr>
                      <a:r>
                        <a:rPr lang="es-MX" sz="2000">
                          <a:effectLst/>
                        </a:rPr>
                        <a:t>SERVICIOS AREAS PRIVADAS</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2000">
                          <a:effectLst/>
                        </a:rPr>
                        <a:t>6.33</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19859">
                <a:tc>
                  <a:txBody>
                    <a:bodyPr/>
                    <a:lstStyle/>
                    <a:p>
                      <a:pPr>
                        <a:lnSpc>
                          <a:spcPct val="107000"/>
                        </a:lnSpc>
                        <a:spcAft>
                          <a:spcPts val="0"/>
                        </a:spcAft>
                      </a:pPr>
                      <a:r>
                        <a:rPr lang="es-MX" sz="2000" dirty="0">
                          <a:effectLst/>
                        </a:rPr>
                        <a:t>CUOTAS ADICIONALES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2000">
                          <a:effectLst/>
                        </a:rPr>
                        <a:t>1.14</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19859">
                <a:tc>
                  <a:txBody>
                    <a:bodyPr/>
                    <a:lstStyle/>
                    <a:p>
                      <a:pPr>
                        <a:lnSpc>
                          <a:spcPct val="107000"/>
                        </a:lnSpc>
                        <a:spcAft>
                          <a:spcPts val="0"/>
                        </a:spcAft>
                      </a:pPr>
                      <a:r>
                        <a:rPr lang="es-MX" sz="2000" dirty="0">
                          <a:effectLst/>
                        </a:rPr>
                        <a:t>MANTENIMIENTO ADICIONAL</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2000">
                          <a:effectLst/>
                        </a:rPr>
                        <a:t>4.18</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07108">
                <a:tc>
                  <a:txBody>
                    <a:bodyPr/>
                    <a:lstStyle/>
                    <a:p>
                      <a:pPr>
                        <a:lnSpc>
                          <a:spcPct val="107000"/>
                        </a:lnSpc>
                        <a:spcAft>
                          <a:spcPts val="0"/>
                        </a:spcAft>
                      </a:pPr>
                      <a:r>
                        <a:rPr lang="es-MX" sz="2000" dirty="0">
                          <a:effectLst/>
                        </a:rPr>
                        <a:t>INGRESOS PENDIENTES DE COBRO POR DEMANDAS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2000">
                          <a:effectLst/>
                        </a:rPr>
                        <a:t>23.65</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19859">
                <a:tc>
                  <a:txBody>
                    <a:bodyPr/>
                    <a:lstStyle/>
                    <a:p>
                      <a:pPr>
                        <a:lnSpc>
                          <a:spcPct val="107000"/>
                        </a:lnSpc>
                        <a:spcAft>
                          <a:spcPts val="0"/>
                        </a:spcAft>
                      </a:pPr>
                      <a:r>
                        <a:rPr lang="es-MX" sz="2000" dirty="0">
                          <a:effectLst/>
                        </a:rPr>
                        <a:t>PRODUCTOS FINANCIEROS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2000" dirty="0">
                          <a:effectLst/>
                        </a:rPr>
                        <a:t>0.14</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19859">
                <a:tc>
                  <a:txBody>
                    <a:bodyPr/>
                    <a:lstStyle/>
                    <a:p>
                      <a:pPr>
                        <a:lnSpc>
                          <a:spcPct val="107000"/>
                        </a:lnSpc>
                        <a:spcAft>
                          <a:spcPts val="0"/>
                        </a:spcAft>
                      </a:pPr>
                      <a:r>
                        <a:rPr lang="es-MX" sz="2000">
                          <a:effectLst/>
                        </a:rPr>
                        <a:t>OTROS PRODUCTOS</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2000" dirty="0">
                          <a:effectLst/>
                        </a:rPr>
                        <a:t> </a:t>
                      </a:r>
                      <a:r>
                        <a:rPr lang="es-MX" sz="2000" dirty="0" smtClean="0">
                          <a:effectLst/>
                        </a:rPr>
                        <a:t>0.001</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48374577"/>
      </p:ext>
    </p:extLst>
  </p:cSld>
  <p:clrMapOvr>
    <a:masterClrMapping/>
  </p:clrMapOvr>
  <mc:AlternateContent xmlns:mc="http://schemas.openxmlformats.org/markup-compatibility/2006">
    <mc:Choice xmlns:p14="http://schemas.microsoft.com/office/powerpoint/2010/main" Requires="p14">
      <p:transition spd="slow" p14:dur="2000" advTm="7000"/>
    </mc:Choice>
    <mc:Fallback>
      <p:transition spd="slow" advTm="7000"/>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áfico 2"/>
          <p:cNvGraphicFramePr/>
          <p:nvPr>
            <p:extLst>
              <p:ext uri="{D42A27DB-BD31-4B8C-83A1-F6EECF244321}">
                <p14:modId xmlns:p14="http://schemas.microsoft.com/office/powerpoint/2010/main" val="2301376422"/>
              </p:ext>
            </p:extLst>
          </p:nvPr>
        </p:nvGraphicFramePr>
        <p:xfrm>
          <a:off x="464234" y="0"/>
          <a:ext cx="11465169"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49166755"/>
      </p:ext>
    </p:extLst>
  </p:cSld>
  <p:clrMapOvr>
    <a:masterClrMapping/>
  </p:clrMapOvr>
  <mc:AlternateContent xmlns:mc="http://schemas.openxmlformats.org/markup-compatibility/2006">
    <mc:Choice xmlns:p14="http://schemas.microsoft.com/office/powerpoint/2010/main" Requires="p14">
      <p:transition spd="slow" p14:dur="2000" advTm="7000"/>
    </mc:Choice>
    <mc:Fallback>
      <p:transition spd="slow" advTm="7000"/>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78357369"/>
              </p:ext>
            </p:extLst>
          </p:nvPr>
        </p:nvGraphicFramePr>
        <p:xfrm>
          <a:off x="1316181" y="2341418"/>
          <a:ext cx="9601200" cy="3325093"/>
        </p:xfrm>
        <a:graphic>
          <a:graphicData uri="http://schemas.openxmlformats.org/drawingml/2006/table">
            <a:tbl>
              <a:tblPr firstRow="1" firstCol="1" bandRow="1">
                <a:tableStyleId>{5C22544A-7EE6-4342-B048-85BDC9FD1C3A}</a:tableStyleId>
              </a:tblPr>
              <a:tblGrid>
                <a:gridCol w="7626506"/>
                <a:gridCol w="1974694"/>
              </a:tblGrid>
              <a:tr h="474709">
                <a:tc>
                  <a:txBody>
                    <a:bodyPr/>
                    <a:lstStyle/>
                    <a:p>
                      <a:pPr>
                        <a:lnSpc>
                          <a:spcPct val="107000"/>
                        </a:lnSpc>
                        <a:spcAft>
                          <a:spcPts val="0"/>
                        </a:spcAft>
                      </a:pPr>
                      <a:r>
                        <a:rPr lang="es-MX" sz="2000" dirty="0">
                          <a:effectLst/>
                        </a:rPr>
                        <a:t>GASTOS DEADMINISTRACION</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2000" dirty="0">
                          <a:effectLst/>
                        </a:rPr>
                        <a:t>12.42</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75064">
                <a:tc>
                  <a:txBody>
                    <a:bodyPr/>
                    <a:lstStyle/>
                    <a:p>
                      <a:pPr>
                        <a:lnSpc>
                          <a:spcPct val="107000"/>
                        </a:lnSpc>
                        <a:spcAft>
                          <a:spcPts val="0"/>
                        </a:spcAft>
                      </a:pPr>
                      <a:r>
                        <a:rPr lang="es-MX" sz="2000" dirty="0">
                          <a:effectLst/>
                        </a:rPr>
                        <a:t>GASTOS DE JARDINERIA</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2000" dirty="0">
                          <a:effectLst/>
                        </a:rPr>
                        <a:t>35.71</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75064">
                <a:tc>
                  <a:txBody>
                    <a:bodyPr/>
                    <a:lstStyle/>
                    <a:p>
                      <a:pPr>
                        <a:lnSpc>
                          <a:spcPct val="107000"/>
                        </a:lnSpc>
                        <a:spcAft>
                          <a:spcPts val="0"/>
                        </a:spcAft>
                      </a:pPr>
                      <a:r>
                        <a:rPr lang="es-MX" sz="2000" dirty="0">
                          <a:effectLst/>
                        </a:rPr>
                        <a:t>GASTOS DE VIGILANCIA</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2000" dirty="0">
                          <a:effectLst/>
                        </a:rPr>
                        <a:t>20.89</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75064">
                <a:tc>
                  <a:txBody>
                    <a:bodyPr/>
                    <a:lstStyle/>
                    <a:p>
                      <a:pPr>
                        <a:lnSpc>
                          <a:spcPct val="107000"/>
                        </a:lnSpc>
                        <a:spcAft>
                          <a:spcPts val="0"/>
                        </a:spcAft>
                      </a:pPr>
                      <a:r>
                        <a:rPr lang="es-MX" sz="2000" dirty="0">
                          <a:effectLst/>
                        </a:rPr>
                        <a:t>GASTOS DE MANTENIMIENTO DE ALBERCAS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2000" dirty="0">
                          <a:effectLst/>
                        </a:rPr>
                        <a:t>10.52</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75064">
                <a:tc>
                  <a:txBody>
                    <a:bodyPr/>
                    <a:lstStyle/>
                    <a:p>
                      <a:pPr>
                        <a:lnSpc>
                          <a:spcPct val="107000"/>
                        </a:lnSpc>
                        <a:spcAft>
                          <a:spcPts val="0"/>
                        </a:spcAft>
                      </a:pPr>
                      <a:r>
                        <a:rPr lang="es-MX" sz="2000" dirty="0">
                          <a:effectLst/>
                        </a:rPr>
                        <a:t>GASTOS GENERALES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2000" dirty="0">
                          <a:effectLst/>
                        </a:rPr>
                        <a:t>7.53</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75064">
                <a:tc>
                  <a:txBody>
                    <a:bodyPr/>
                    <a:lstStyle/>
                    <a:p>
                      <a:pPr>
                        <a:lnSpc>
                          <a:spcPct val="107000"/>
                        </a:lnSpc>
                        <a:spcAft>
                          <a:spcPts val="0"/>
                        </a:spcAft>
                      </a:pPr>
                      <a:r>
                        <a:rPr lang="es-MX" sz="2000">
                          <a:effectLst/>
                        </a:rPr>
                        <a:t>GASTOS AREA COMUN</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2000" dirty="0">
                          <a:effectLst/>
                        </a:rPr>
                        <a:t>2.44</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75064">
                <a:tc>
                  <a:txBody>
                    <a:bodyPr/>
                    <a:lstStyle/>
                    <a:p>
                      <a:pPr>
                        <a:lnSpc>
                          <a:spcPct val="107000"/>
                        </a:lnSpc>
                        <a:spcAft>
                          <a:spcPts val="0"/>
                        </a:spcAft>
                      </a:pPr>
                      <a:r>
                        <a:rPr lang="es-MX" sz="2000">
                          <a:effectLst/>
                        </a:rPr>
                        <a:t>OTROS GASTOS EXTRAORDINARIOS</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2000" dirty="0">
                          <a:effectLst/>
                        </a:rPr>
                        <a:t>10.47</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4" name="CuadroTexto 3"/>
          <p:cNvSpPr txBox="1"/>
          <p:nvPr/>
        </p:nvSpPr>
        <p:spPr>
          <a:xfrm>
            <a:off x="2820295" y="873721"/>
            <a:ext cx="6947415" cy="1200329"/>
          </a:xfrm>
          <a:prstGeom prst="rect">
            <a:avLst/>
          </a:prstGeom>
          <a:noFill/>
        </p:spPr>
        <p:txBody>
          <a:bodyPr wrap="none" rtlCol="0">
            <a:spAutoFit/>
          </a:bodyPr>
          <a:lstStyle/>
          <a:p>
            <a:pPr algn="ctr"/>
            <a:r>
              <a:rPr lang="es-ES" sz="3600" b="1" dirty="0" smtClean="0">
                <a:latin typeface="Arial Black" panose="020B0A04020102020204" pitchFamily="34" charset="0"/>
              </a:rPr>
              <a:t>EGRESOS   </a:t>
            </a:r>
            <a:endParaRPr lang="es-ES" sz="3600" b="1" dirty="0">
              <a:latin typeface="Arial Black" panose="020B0A04020102020204" pitchFamily="34" charset="0"/>
            </a:endParaRPr>
          </a:p>
          <a:p>
            <a:pPr algn="ctr"/>
            <a:r>
              <a:rPr lang="es-ES" sz="3600" b="1" dirty="0">
                <a:latin typeface="Arial Black" panose="020B0A04020102020204" pitchFamily="34" charset="0"/>
              </a:rPr>
              <a:t>TERCER TRIMESTRE  2017</a:t>
            </a:r>
          </a:p>
        </p:txBody>
      </p:sp>
    </p:spTree>
    <p:extLst>
      <p:ext uri="{BB962C8B-B14F-4D97-AF65-F5344CB8AC3E}">
        <p14:creationId xmlns:p14="http://schemas.microsoft.com/office/powerpoint/2010/main" val="1385541001"/>
      </p:ext>
    </p:extLst>
  </p:cSld>
  <p:clrMapOvr>
    <a:masterClrMapping/>
  </p:clrMapOvr>
  <mc:AlternateContent xmlns:mc="http://schemas.openxmlformats.org/markup-compatibility/2006">
    <mc:Choice xmlns:p14="http://schemas.microsoft.com/office/powerpoint/2010/main" Requires="p14">
      <p:transition spd="slow" p14:dur="2000" advTm="7000"/>
    </mc:Choice>
    <mc:Fallback>
      <p:transition spd="slow" advTm="7000"/>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656823" y="5899165"/>
            <a:ext cx="11153104" cy="646331"/>
          </a:xfrm>
          <a:prstGeom prst="rect">
            <a:avLst/>
          </a:prstGeom>
          <a:noFill/>
        </p:spPr>
        <p:txBody>
          <a:bodyPr wrap="square" rtlCol="0">
            <a:spAutoFit/>
          </a:bodyPr>
          <a:lstStyle/>
          <a:p>
            <a:r>
              <a:rPr lang="es-ES" dirty="0" smtClean="0"/>
              <a:t>La grafica </a:t>
            </a:r>
            <a:r>
              <a:rPr lang="es-ES" dirty="0"/>
              <a:t>que se muestran son de acumulados de SEPTIEMBRE del </a:t>
            </a:r>
            <a:r>
              <a:rPr lang="es-ES" dirty="0" smtClean="0"/>
              <a:t>2017.</a:t>
            </a:r>
            <a:endParaRPr lang="es-ES" dirty="0"/>
          </a:p>
          <a:p>
            <a:r>
              <a:rPr lang="es-ES" dirty="0"/>
              <a:t>El porcentaje </a:t>
            </a:r>
            <a:r>
              <a:rPr lang="es-ES" dirty="0" smtClean="0"/>
              <a:t>en blanco </a:t>
            </a:r>
            <a:r>
              <a:rPr lang="es-ES" dirty="0"/>
              <a:t>es lo que representa sobre el total de gastos del periodo reportado</a:t>
            </a:r>
            <a:r>
              <a:rPr lang="es-ES" dirty="0" smtClean="0"/>
              <a:t>.</a:t>
            </a:r>
            <a:endParaRPr lang="es-ES" dirty="0"/>
          </a:p>
        </p:txBody>
      </p:sp>
      <p:graphicFrame>
        <p:nvGraphicFramePr>
          <p:cNvPr id="2" name="Gráfico 1"/>
          <p:cNvGraphicFramePr/>
          <p:nvPr>
            <p:extLst>
              <p:ext uri="{D42A27DB-BD31-4B8C-83A1-F6EECF244321}">
                <p14:modId xmlns:p14="http://schemas.microsoft.com/office/powerpoint/2010/main" val="1865331317"/>
              </p:ext>
            </p:extLst>
          </p:nvPr>
        </p:nvGraphicFramePr>
        <p:xfrm>
          <a:off x="1404968" y="133004"/>
          <a:ext cx="10787032" cy="55583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99646994"/>
      </p:ext>
    </p:extLst>
  </p:cSld>
  <p:clrMapOvr>
    <a:masterClrMapping/>
  </p:clrMapOvr>
  <mc:AlternateContent xmlns:mc="http://schemas.openxmlformats.org/markup-compatibility/2006">
    <mc:Choice xmlns:p14="http://schemas.microsoft.com/office/powerpoint/2010/main" Requires="p14">
      <p:transition spd="slow" p14:dur="2000" advTm="7000"/>
    </mc:Choice>
    <mc:Fallback>
      <p:transition spd="slow" advTm="7000"/>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p:nvPr>
            <p:extLst>
              <p:ext uri="{D42A27DB-BD31-4B8C-83A1-F6EECF244321}">
                <p14:modId xmlns:p14="http://schemas.microsoft.com/office/powerpoint/2010/main" val="27654733"/>
              </p:ext>
            </p:extLst>
          </p:nvPr>
        </p:nvGraphicFramePr>
        <p:xfrm>
          <a:off x="-166181" y="2033481"/>
          <a:ext cx="6497707" cy="4026287"/>
        </p:xfrm>
        <a:graphic>
          <a:graphicData uri="http://schemas.openxmlformats.org/drawingml/2006/chart">
            <c:chart xmlns:c="http://schemas.openxmlformats.org/drawingml/2006/chart" xmlns:r="http://schemas.openxmlformats.org/officeDocument/2006/relationships" r:id="rId2"/>
          </a:graphicData>
        </a:graphic>
      </p:graphicFrame>
      <p:sp>
        <p:nvSpPr>
          <p:cNvPr id="3" name="CuadroTexto 2"/>
          <p:cNvSpPr txBox="1"/>
          <p:nvPr/>
        </p:nvSpPr>
        <p:spPr>
          <a:xfrm>
            <a:off x="5513500" y="360645"/>
            <a:ext cx="4509569" cy="1138773"/>
          </a:xfrm>
          <a:prstGeom prst="rect">
            <a:avLst/>
          </a:prstGeom>
          <a:noFill/>
        </p:spPr>
        <p:txBody>
          <a:bodyPr wrap="none" rtlCol="0">
            <a:spAutoFit/>
          </a:bodyPr>
          <a:lstStyle/>
          <a:p>
            <a:pPr algn="ctr"/>
            <a:r>
              <a:rPr lang="es-ES" sz="3600" dirty="0"/>
              <a:t>BALANCE GENERAL</a:t>
            </a:r>
          </a:p>
          <a:p>
            <a:pPr algn="ctr"/>
            <a:r>
              <a:rPr lang="es-ES" sz="1600" dirty="0"/>
              <a:t>Al 30 de SEPTIEMBRE de 2017</a:t>
            </a:r>
          </a:p>
          <a:p>
            <a:pPr algn="ctr"/>
            <a:r>
              <a:rPr lang="es-ES" sz="1600" dirty="0"/>
              <a:t>en porcentajes</a:t>
            </a:r>
          </a:p>
        </p:txBody>
      </p:sp>
      <p:graphicFrame>
        <p:nvGraphicFramePr>
          <p:cNvPr id="4" name="Gráfico 3"/>
          <p:cNvGraphicFramePr/>
          <p:nvPr>
            <p:extLst>
              <p:ext uri="{D42A27DB-BD31-4B8C-83A1-F6EECF244321}">
                <p14:modId xmlns:p14="http://schemas.microsoft.com/office/powerpoint/2010/main" val="985603429"/>
              </p:ext>
            </p:extLst>
          </p:nvPr>
        </p:nvGraphicFramePr>
        <p:xfrm>
          <a:off x="5167744" y="1856509"/>
          <a:ext cx="6813769" cy="44412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88286817"/>
      </p:ext>
    </p:extLst>
  </p:cSld>
  <p:clrMapOvr>
    <a:masterClrMapping/>
  </p:clrMapOvr>
  <mc:AlternateContent xmlns:mc="http://schemas.openxmlformats.org/markup-compatibility/2006">
    <mc:Choice xmlns:p14="http://schemas.microsoft.com/office/powerpoint/2010/main" Requires="p14">
      <p:transition spd="slow" p14:dur="2000" advTm="7000"/>
    </mc:Choice>
    <mc:Fallback>
      <p:transition spd="slow" advTm="7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423" b="24577"/>
          <a:stretch/>
        </p:blipFill>
        <p:spPr>
          <a:xfrm>
            <a:off x="20" y="10"/>
            <a:ext cx="12191980" cy="6857990"/>
          </a:xfrm>
          <a:prstGeom prst="rect">
            <a:avLst/>
          </a:prstGeom>
        </p:spPr>
      </p:pic>
    </p:spTree>
    <p:extLst>
      <p:ext uri="{BB962C8B-B14F-4D97-AF65-F5344CB8AC3E}">
        <p14:creationId xmlns:p14="http://schemas.microsoft.com/office/powerpoint/2010/main" val="2243505419"/>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419061" y="1563757"/>
            <a:ext cx="5565913" cy="2862322"/>
          </a:xfrm>
          <a:prstGeom prst="rect">
            <a:avLst/>
          </a:prstGeom>
          <a:noFill/>
        </p:spPr>
        <p:txBody>
          <a:bodyPr wrap="square" rtlCol="0">
            <a:spAutoFit/>
          </a:bodyPr>
          <a:lstStyle/>
          <a:p>
            <a:pPr algn="ctr"/>
            <a:r>
              <a:rPr lang="es-MX" sz="3600" dirty="0">
                <a:latin typeface="Arial Black" panose="020B0A04020102020204" pitchFamily="34" charset="0"/>
              </a:rPr>
              <a:t>Se cambio la bomba del pozo profundo ya que se quemo mientras estaba en funcionamiento.</a:t>
            </a:r>
          </a:p>
        </p:txBody>
      </p:sp>
    </p:spTree>
    <p:extLst>
      <p:ext uri="{BB962C8B-B14F-4D97-AF65-F5344CB8AC3E}">
        <p14:creationId xmlns:p14="http://schemas.microsoft.com/office/powerpoint/2010/main" val="1392248615"/>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8326" b="6674"/>
          <a:stretch/>
        </p:blipFill>
        <p:spPr>
          <a:xfrm>
            <a:off x="20" y="10"/>
            <a:ext cx="12191980" cy="6857990"/>
          </a:xfrm>
          <a:prstGeom prst="rect">
            <a:avLst/>
          </a:prstGeom>
        </p:spPr>
      </p:pic>
    </p:spTree>
    <p:extLst>
      <p:ext uri="{BB962C8B-B14F-4D97-AF65-F5344CB8AC3E}">
        <p14:creationId xmlns:p14="http://schemas.microsoft.com/office/powerpoint/2010/main" val="3872443530"/>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037" y="3505200"/>
            <a:ext cx="6652591" cy="3379304"/>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008206" y="863049"/>
            <a:ext cx="6851372" cy="5138529"/>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36" y="0"/>
            <a:ext cx="6652591" cy="3505200"/>
          </a:xfrm>
          <a:prstGeom prst="rect">
            <a:avLst/>
          </a:prstGeom>
        </p:spPr>
      </p:pic>
    </p:spTree>
    <p:extLst>
      <p:ext uri="{BB962C8B-B14F-4D97-AF65-F5344CB8AC3E}">
        <p14:creationId xmlns:p14="http://schemas.microsoft.com/office/powerpoint/2010/main" val="1815449985"/>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51887"/>
            <a:ext cx="6347791" cy="3518452"/>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000" y="3105809"/>
            <a:ext cx="6347791" cy="3518452"/>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347791" cy="3518452"/>
          </a:xfrm>
          <a:prstGeom prst="rect">
            <a:avLst/>
          </a:prstGeom>
        </p:spPr>
      </p:pic>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4209" y="0"/>
            <a:ext cx="6347791" cy="3518452"/>
          </a:xfrm>
          <a:prstGeom prst="rect">
            <a:avLst/>
          </a:prstGeom>
        </p:spPr>
      </p:pic>
    </p:spTree>
    <p:extLst>
      <p:ext uri="{BB962C8B-B14F-4D97-AF65-F5344CB8AC3E}">
        <p14:creationId xmlns:p14="http://schemas.microsoft.com/office/powerpoint/2010/main" val="1010696864"/>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3311" b="21689"/>
          <a:stretch/>
        </p:blipFill>
        <p:spPr>
          <a:xfrm>
            <a:off x="20" y="10"/>
            <a:ext cx="12191980" cy="6857990"/>
          </a:xfrm>
          <a:prstGeom prst="rect">
            <a:avLst/>
          </a:prstGeom>
        </p:spPr>
      </p:pic>
    </p:spTree>
    <p:extLst>
      <p:ext uri="{BB962C8B-B14F-4D97-AF65-F5344CB8AC3E}">
        <p14:creationId xmlns:p14="http://schemas.microsoft.com/office/powerpoint/2010/main" val="792840878"/>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76730" cy="3508513"/>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730" y="0"/>
            <a:ext cx="6215270" cy="3508513"/>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8686" y="3495778"/>
            <a:ext cx="6183314" cy="3362221"/>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3495779"/>
            <a:ext cx="6008684" cy="3362221"/>
          </a:xfrm>
          <a:prstGeom prst="rect">
            <a:avLst/>
          </a:prstGeom>
        </p:spPr>
      </p:pic>
    </p:spTree>
    <p:extLst>
      <p:ext uri="{BB962C8B-B14F-4D97-AF65-F5344CB8AC3E}">
        <p14:creationId xmlns:p14="http://schemas.microsoft.com/office/powerpoint/2010/main" val="443198983"/>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rot="10800000" flipH="1" flipV="1">
            <a:off x="3644349" y="1810436"/>
            <a:ext cx="5221356" cy="1754326"/>
          </a:xfrm>
          <a:prstGeom prst="rect">
            <a:avLst/>
          </a:prstGeom>
          <a:noFill/>
        </p:spPr>
        <p:txBody>
          <a:bodyPr wrap="square" rtlCol="0">
            <a:spAutoFit/>
          </a:bodyPr>
          <a:lstStyle/>
          <a:p>
            <a:pPr algn="ctr"/>
            <a:r>
              <a:rPr lang="es-MX" sz="3600" dirty="0">
                <a:latin typeface="Arial Black" panose="020B0A04020102020204" pitchFamily="34" charset="0"/>
              </a:rPr>
              <a:t>Se cambio la bomba de la  planta tratadora</a:t>
            </a:r>
          </a:p>
        </p:txBody>
      </p:sp>
    </p:spTree>
    <p:extLst>
      <p:ext uri="{BB962C8B-B14F-4D97-AF65-F5344CB8AC3E}">
        <p14:creationId xmlns:p14="http://schemas.microsoft.com/office/powerpoint/2010/main" val="339357607"/>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3210" b="11790"/>
          <a:stretch/>
        </p:blipFill>
        <p:spPr>
          <a:xfrm>
            <a:off x="20" y="10"/>
            <a:ext cx="12191980" cy="6857990"/>
          </a:xfrm>
          <a:prstGeom prst="rect">
            <a:avLst/>
          </a:prstGeom>
        </p:spPr>
      </p:pic>
    </p:spTree>
    <p:extLst>
      <p:ext uri="{BB962C8B-B14F-4D97-AF65-F5344CB8AC3E}">
        <p14:creationId xmlns:p14="http://schemas.microsoft.com/office/powerpoint/2010/main" val="1542656213"/>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265003" y="4042264"/>
            <a:ext cx="2301699" cy="769441"/>
          </a:xfrm>
          <a:prstGeom prst="rect">
            <a:avLst/>
          </a:prstGeom>
          <a:noFill/>
        </p:spPr>
        <p:txBody>
          <a:bodyPr wrap="square" rtlCol="0">
            <a:spAutoFit/>
          </a:bodyPr>
          <a:lstStyle/>
          <a:p>
            <a:r>
              <a:rPr lang="es-MX" sz="4400" dirty="0">
                <a:solidFill>
                  <a:schemeClr val="bg1"/>
                </a:solidFill>
                <a:latin typeface="Arial Black" panose="020B0A04020102020204" pitchFamily="34" charset="0"/>
              </a:rPr>
              <a:t>JULIO</a:t>
            </a:r>
          </a:p>
        </p:txBody>
      </p:sp>
      <p:sp>
        <p:nvSpPr>
          <p:cNvPr id="3" name="CuadroTexto 2"/>
          <p:cNvSpPr txBox="1"/>
          <p:nvPr/>
        </p:nvSpPr>
        <p:spPr>
          <a:xfrm>
            <a:off x="2108897" y="1106299"/>
            <a:ext cx="8613913" cy="830997"/>
          </a:xfrm>
          <a:prstGeom prst="rect">
            <a:avLst/>
          </a:prstGeom>
          <a:noFill/>
        </p:spPr>
        <p:txBody>
          <a:bodyPr wrap="square" rtlCol="0">
            <a:spAutoFit/>
          </a:bodyPr>
          <a:lstStyle/>
          <a:p>
            <a:r>
              <a:rPr lang="es-MX" sz="4800" dirty="0">
                <a:solidFill>
                  <a:srgbClr val="FF0000"/>
                </a:solidFill>
                <a:latin typeface="Arial Black" panose="020B0A04020102020204" pitchFamily="34" charset="0"/>
              </a:rPr>
              <a:t>Reporte de Actividades</a:t>
            </a:r>
          </a:p>
        </p:txBody>
      </p:sp>
    </p:spTree>
    <p:extLst>
      <p:ext uri="{BB962C8B-B14F-4D97-AF65-F5344CB8AC3E}">
        <p14:creationId xmlns:p14="http://schemas.microsoft.com/office/powerpoint/2010/main" val="3168614239"/>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7461" y="3326296"/>
            <a:ext cx="6334539" cy="3531704"/>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6296"/>
            <a:ext cx="6334539" cy="3531704"/>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7461" y="0"/>
            <a:ext cx="6334539" cy="3531704"/>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6334539" cy="3531704"/>
          </a:xfrm>
          <a:prstGeom prst="rect">
            <a:avLst/>
          </a:prstGeom>
        </p:spPr>
      </p:pic>
    </p:spTree>
    <p:extLst>
      <p:ext uri="{BB962C8B-B14F-4D97-AF65-F5344CB8AC3E}">
        <p14:creationId xmlns:p14="http://schemas.microsoft.com/office/powerpoint/2010/main" val="435079396"/>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6544" b="8456"/>
          <a:stretch/>
        </p:blipFill>
        <p:spPr>
          <a:xfrm>
            <a:off x="20" y="10"/>
            <a:ext cx="12191980" cy="6857990"/>
          </a:xfrm>
          <a:prstGeom prst="rect">
            <a:avLst/>
          </a:prstGeom>
        </p:spPr>
      </p:pic>
    </p:spTree>
    <p:extLst>
      <p:ext uri="{BB962C8B-B14F-4D97-AF65-F5344CB8AC3E}">
        <p14:creationId xmlns:p14="http://schemas.microsoft.com/office/powerpoint/2010/main" val="518232724"/>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096000" cy="3429000"/>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30"/>
            <a:ext cx="6096000" cy="342900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458530"/>
            <a:ext cx="6096000" cy="3429000"/>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399470"/>
            <a:ext cx="6096000" cy="3429000"/>
          </a:xfrm>
          <a:prstGeom prst="rect">
            <a:avLst/>
          </a:prstGeom>
        </p:spPr>
      </p:pic>
    </p:spTree>
    <p:extLst>
      <p:ext uri="{BB962C8B-B14F-4D97-AF65-F5344CB8AC3E}">
        <p14:creationId xmlns:p14="http://schemas.microsoft.com/office/powerpoint/2010/main" val="2684687695"/>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096000" cy="3429000"/>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96000" cy="342900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6096000" cy="3429000"/>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29000"/>
            <a:ext cx="6096000" cy="3429000"/>
          </a:xfrm>
          <a:prstGeom prst="rect">
            <a:avLst/>
          </a:prstGeom>
        </p:spPr>
      </p:pic>
    </p:spTree>
    <p:extLst>
      <p:ext uri="{BB962C8B-B14F-4D97-AF65-F5344CB8AC3E}">
        <p14:creationId xmlns:p14="http://schemas.microsoft.com/office/powerpoint/2010/main" val="557419641"/>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6096001" cy="6858001"/>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
            <a:ext cx="6096000" cy="6858001"/>
          </a:xfrm>
          <a:prstGeom prst="rect">
            <a:avLst/>
          </a:prstGeom>
        </p:spPr>
      </p:pic>
    </p:spTree>
    <p:extLst>
      <p:ext uri="{BB962C8B-B14F-4D97-AF65-F5344CB8AC3E}">
        <p14:creationId xmlns:p14="http://schemas.microsoft.com/office/powerpoint/2010/main" val="1834749193"/>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756452" y="1775791"/>
            <a:ext cx="6467061" cy="2308324"/>
          </a:xfrm>
          <a:prstGeom prst="rect">
            <a:avLst/>
          </a:prstGeom>
          <a:noFill/>
        </p:spPr>
        <p:txBody>
          <a:bodyPr wrap="square" rtlCol="0">
            <a:spAutoFit/>
          </a:bodyPr>
          <a:lstStyle/>
          <a:p>
            <a:pPr algn="ctr"/>
            <a:r>
              <a:rPr lang="es-MX" sz="3600" dirty="0">
                <a:latin typeface="Arial Black" panose="020B0A04020102020204" pitchFamily="34" charset="0"/>
              </a:rPr>
              <a:t>Continuamente se da mantenimiento a las plumas de acceso y salida del condominio. </a:t>
            </a:r>
          </a:p>
        </p:txBody>
      </p:sp>
    </p:spTree>
    <p:extLst>
      <p:ext uri="{BB962C8B-B14F-4D97-AF65-F5344CB8AC3E}">
        <p14:creationId xmlns:p14="http://schemas.microsoft.com/office/powerpoint/2010/main" val="2850883990"/>
      </p:ext>
    </p:extLst>
  </p:cSld>
  <p:clrMapOvr>
    <a:masterClrMapping/>
  </p:clrMapOvr>
  <mc:AlternateContent xmlns:mc="http://schemas.openxmlformats.org/markup-compatibility/2006">
    <mc:Choice xmlns:p14="http://schemas.microsoft.com/office/powerpoint/2010/main" Requires="p14">
      <p:transition spd="slow" p14:dur="2000" advTm="7000"/>
    </mc:Choice>
    <mc:Fallback>
      <p:transition spd="slow" advTm="7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57716499"/>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47"/>
            <a:ext cx="12192001" cy="6861147"/>
          </a:xfrm>
          <a:prstGeom prst="rect">
            <a:avLst/>
          </a:prstGeom>
        </p:spPr>
      </p:pic>
    </p:spTree>
    <p:extLst>
      <p:ext uri="{BB962C8B-B14F-4D97-AF65-F5344CB8AC3E}">
        <p14:creationId xmlns:p14="http://schemas.microsoft.com/office/powerpoint/2010/main" val="10143921"/>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25120"/>
          </a:xfrm>
          <a:prstGeom prst="rect">
            <a:avLst/>
          </a:prstGeom>
        </p:spPr>
      </p:pic>
    </p:spTree>
    <p:extLst>
      <p:ext uri="{BB962C8B-B14F-4D97-AF65-F5344CB8AC3E}">
        <p14:creationId xmlns:p14="http://schemas.microsoft.com/office/powerpoint/2010/main" val="2932685404"/>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266000" y="3779027"/>
            <a:ext cx="3005084" cy="769441"/>
          </a:xfrm>
          <a:prstGeom prst="rect">
            <a:avLst/>
          </a:prstGeom>
          <a:noFill/>
        </p:spPr>
        <p:txBody>
          <a:bodyPr wrap="square" rtlCol="0">
            <a:spAutoFit/>
          </a:bodyPr>
          <a:lstStyle/>
          <a:p>
            <a:r>
              <a:rPr lang="es-MX" sz="4400" dirty="0">
                <a:solidFill>
                  <a:schemeClr val="bg1"/>
                </a:solidFill>
                <a:latin typeface="Arial Black" panose="020B0A04020102020204" pitchFamily="34" charset="0"/>
              </a:rPr>
              <a:t>AGOSTO</a:t>
            </a:r>
          </a:p>
        </p:txBody>
      </p:sp>
      <p:sp>
        <p:nvSpPr>
          <p:cNvPr id="3" name="CuadroTexto 2"/>
          <p:cNvSpPr txBox="1"/>
          <p:nvPr/>
        </p:nvSpPr>
        <p:spPr>
          <a:xfrm>
            <a:off x="1901089" y="926189"/>
            <a:ext cx="8613913" cy="830997"/>
          </a:xfrm>
          <a:prstGeom prst="rect">
            <a:avLst/>
          </a:prstGeom>
          <a:noFill/>
        </p:spPr>
        <p:txBody>
          <a:bodyPr wrap="square" rtlCol="0">
            <a:spAutoFit/>
          </a:bodyPr>
          <a:lstStyle/>
          <a:p>
            <a:r>
              <a:rPr lang="es-MX" sz="4800" dirty="0">
                <a:solidFill>
                  <a:srgbClr val="FF0000"/>
                </a:solidFill>
                <a:latin typeface="Arial Black" panose="020B0A04020102020204" pitchFamily="34" charset="0"/>
              </a:rPr>
              <a:t>Reporte de Actividades</a:t>
            </a:r>
          </a:p>
        </p:txBody>
      </p:sp>
    </p:spTree>
    <p:extLst>
      <p:ext uri="{BB962C8B-B14F-4D97-AF65-F5344CB8AC3E}">
        <p14:creationId xmlns:p14="http://schemas.microsoft.com/office/powerpoint/2010/main" val="445650882"/>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746212" y="2017342"/>
            <a:ext cx="6718852" cy="2862322"/>
          </a:xfrm>
          <a:prstGeom prst="rect">
            <a:avLst/>
          </a:prstGeom>
          <a:noFill/>
        </p:spPr>
        <p:txBody>
          <a:bodyPr wrap="square" rtlCol="0">
            <a:spAutoFit/>
          </a:bodyPr>
          <a:lstStyle/>
          <a:p>
            <a:pPr algn="ctr"/>
            <a:r>
              <a:rPr lang="es-MX" sz="3600" dirty="0">
                <a:latin typeface="Arial Black" panose="020B0A04020102020204" pitchFamily="34" charset="0"/>
              </a:rPr>
              <a:t>En diversas ocasiones se ha pedido a la dependencia de ecología y medio ambiente para autorizar poda de arboles.  </a:t>
            </a:r>
          </a:p>
        </p:txBody>
      </p:sp>
    </p:spTree>
    <p:extLst>
      <p:ext uri="{BB962C8B-B14F-4D97-AF65-F5344CB8AC3E}">
        <p14:creationId xmlns:p14="http://schemas.microsoft.com/office/powerpoint/2010/main" val="847363840"/>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15617" y="1443841"/>
            <a:ext cx="10495722" cy="3970318"/>
          </a:xfrm>
          <a:prstGeom prst="rect">
            <a:avLst/>
          </a:prstGeom>
          <a:noFill/>
        </p:spPr>
        <p:txBody>
          <a:bodyPr wrap="square" rtlCol="0">
            <a:spAutoFit/>
          </a:bodyPr>
          <a:lstStyle/>
          <a:p>
            <a:pPr algn="ctr"/>
            <a:r>
              <a:rPr lang="es-MX" sz="3600" dirty="0">
                <a:latin typeface="Arial Black" panose="020B0A04020102020204" pitchFamily="34" charset="0"/>
              </a:rPr>
              <a:t>Se realizaron sondeos en puntos diversos de la red del drenaje al fondo de la cerrada de laureles, asimismo en un área del ejido que colinda  con el condominio, se requirió de un sondeo mediante cámaras para observar por video la obstrucción del drenaje.</a:t>
            </a:r>
          </a:p>
        </p:txBody>
      </p:sp>
    </p:spTree>
    <p:extLst>
      <p:ext uri="{BB962C8B-B14F-4D97-AF65-F5344CB8AC3E}">
        <p14:creationId xmlns:p14="http://schemas.microsoft.com/office/powerpoint/2010/main" val="2565778517"/>
      </p:ext>
    </p:extLst>
  </p:cSld>
  <p:clrMapOvr>
    <a:masterClrMapping/>
  </p:clrMapOvr>
  <mc:AlternateContent xmlns:mc="http://schemas.openxmlformats.org/markup-compatibility/2006">
    <mc:Choice xmlns:p14="http://schemas.microsoft.com/office/powerpoint/2010/main" Requires="p14">
      <p:transition spd="slow" p14:dur="2000" advTm="11000"/>
    </mc:Choice>
    <mc:Fallback>
      <p:transition spd="slow" advTm="11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3313"/>
            <a:ext cx="6096000" cy="3419061"/>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6096000" cy="3419061"/>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5" y="0"/>
            <a:ext cx="6096000" cy="3419061"/>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25687"/>
            <a:ext cx="6096000" cy="3419061"/>
          </a:xfrm>
          <a:prstGeom prst="rect">
            <a:avLst/>
          </a:prstGeom>
        </p:spPr>
      </p:pic>
    </p:spTree>
    <p:extLst>
      <p:ext uri="{BB962C8B-B14F-4D97-AF65-F5344CB8AC3E}">
        <p14:creationId xmlns:p14="http://schemas.microsoft.com/office/powerpoint/2010/main" val="1721326873"/>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6278"/>
            <a:ext cx="6096000" cy="342900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45278"/>
            <a:ext cx="6096000" cy="3429000"/>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412722"/>
            <a:ext cx="6096000" cy="3438939"/>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6096000" cy="3429000"/>
          </a:xfrm>
          <a:prstGeom prst="rect">
            <a:avLst/>
          </a:prstGeom>
        </p:spPr>
      </p:pic>
    </p:spTree>
    <p:extLst>
      <p:ext uri="{BB962C8B-B14F-4D97-AF65-F5344CB8AC3E}">
        <p14:creationId xmlns:p14="http://schemas.microsoft.com/office/powerpoint/2010/main" val="2030079424"/>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8673" b="6328"/>
          <a:stretch/>
        </p:blipFill>
        <p:spPr>
          <a:xfrm>
            <a:off x="20" y="10"/>
            <a:ext cx="12191980" cy="6857990"/>
          </a:xfrm>
          <a:prstGeom prst="rect">
            <a:avLst/>
          </a:prstGeom>
        </p:spPr>
      </p:pic>
    </p:spTree>
    <p:extLst>
      <p:ext uri="{BB962C8B-B14F-4D97-AF65-F5344CB8AC3E}">
        <p14:creationId xmlns:p14="http://schemas.microsoft.com/office/powerpoint/2010/main" val="1853929660"/>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6096000" cy="3429000"/>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096000" cy="342900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096000" cy="3429000"/>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29000"/>
            <a:ext cx="6096000" cy="3429000"/>
          </a:xfrm>
          <a:prstGeom prst="rect">
            <a:avLst/>
          </a:prstGeom>
        </p:spPr>
      </p:pic>
    </p:spTree>
    <p:extLst>
      <p:ext uri="{BB962C8B-B14F-4D97-AF65-F5344CB8AC3E}">
        <p14:creationId xmlns:p14="http://schemas.microsoft.com/office/powerpoint/2010/main" val="3053252073"/>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3824" b="11176"/>
          <a:stretch/>
        </p:blipFill>
        <p:spPr>
          <a:xfrm>
            <a:off x="20" y="10"/>
            <a:ext cx="12191980" cy="6857990"/>
          </a:xfrm>
          <a:prstGeom prst="rect">
            <a:avLst/>
          </a:prstGeom>
        </p:spPr>
      </p:pic>
    </p:spTree>
    <p:extLst>
      <p:ext uri="{BB962C8B-B14F-4D97-AF65-F5344CB8AC3E}">
        <p14:creationId xmlns:p14="http://schemas.microsoft.com/office/powerpoint/2010/main" val="4177259913"/>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96000" cy="3429000"/>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0512" y="0"/>
            <a:ext cx="6096000" cy="342900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2" y="3429000"/>
            <a:ext cx="6096000" cy="3429000"/>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29000"/>
            <a:ext cx="6096000" cy="3429000"/>
          </a:xfrm>
          <a:prstGeom prst="rect">
            <a:avLst/>
          </a:prstGeom>
        </p:spPr>
      </p:pic>
    </p:spTree>
    <p:extLst>
      <p:ext uri="{BB962C8B-B14F-4D97-AF65-F5344CB8AC3E}">
        <p14:creationId xmlns:p14="http://schemas.microsoft.com/office/powerpoint/2010/main" val="395155166"/>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 y="3429000"/>
            <a:ext cx="6082748" cy="3429000"/>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82748" cy="342900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0"/>
            <a:ext cx="6082748" cy="3429000"/>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29000"/>
            <a:ext cx="6082748" cy="3429000"/>
          </a:xfrm>
          <a:prstGeom prst="rect">
            <a:avLst/>
          </a:prstGeom>
        </p:spPr>
      </p:pic>
    </p:spTree>
    <p:extLst>
      <p:ext uri="{BB962C8B-B14F-4D97-AF65-F5344CB8AC3E}">
        <p14:creationId xmlns:p14="http://schemas.microsoft.com/office/powerpoint/2010/main" val="502995288"/>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6322" b="18678"/>
          <a:stretch/>
        </p:blipFill>
        <p:spPr>
          <a:xfrm>
            <a:off x="20" y="10"/>
            <a:ext cx="12191980" cy="6857990"/>
          </a:xfrm>
          <a:prstGeom prst="rect">
            <a:avLst/>
          </a:prstGeom>
        </p:spPr>
      </p:pic>
    </p:spTree>
    <p:extLst>
      <p:ext uri="{BB962C8B-B14F-4D97-AF65-F5344CB8AC3E}">
        <p14:creationId xmlns:p14="http://schemas.microsoft.com/office/powerpoint/2010/main" val="1507636722"/>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729948" y="2093843"/>
            <a:ext cx="6732104" cy="2308324"/>
          </a:xfrm>
          <a:prstGeom prst="rect">
            <a:avLst/>
          </a:prstGeom>
          <a:noFill/>
        </p:spPr>
        <p:txBody>
          <a:bodyPr wrap="square" rtlCol="0">
            <a:spAutoFit/>
          </a:bodyPr>
          <a:lstStyle/>
          <a:p>
            <a:pPr algn="ctr"/>
            <a:r>
              <a:rPr lang="es-MX" sz="3600" dirty="0">
                <a:latin typeface="Arial Black" panose="020B0A04020102020204" pitchFamily="34" charset="0"/>
              </a:rPr>
              <a:t>Se repararon los daños provocados por las lluvias sobre la avenida de </a:t>
            </a:r>
            <a:r>
              <a:rPr lang="es-MX" sz="3600" dirty="0" smtClean="0">
                <a:latin typeface="Arial Black" panose="020B0A04020102020204" pitchFamily="34" charset="0"/>
              </a:rPr>
              <a:t>paseo </a:t>
            </a:r>
            <a:r>
              <a:rPr lang="es-MX" sz="3600" dirty="0">
                <a:latin typeface="Arial Black" panose="020B0A04020102020204" pitchFamily="34" charset="0"/>
              </a:rPr>
              <a:t>colinas.</a:t>
            </a:r>
          </a:p>
        </p:txBody>
      </p:sp>
    </p:spTree>
    <p:extLst>
      <p:ext uri="{BB962C8B-B14F-4D97-AF65-F5344CB8AC3E}">
        <p14:creationId xmlns:p14="http://schemas.microsoft.com/office/powerpoint/2010/main" val="3385165183"/>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3" name="Group 1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8" name="Straight Connector 1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2" name="Imagen 11"/>
          <p:cNvPicPr>
            <a:picLocks noChangeAspect="1"/>
          </p:cNvPicPr>
          <p:nvPr/>
        </p:nvPicPr>
        <p:blipFill rotWithShape="1">
          <a:blip r:embed="rId2">
            <a:extLst>
              <a:ext uri="{28A0092B-C50C-407E-A947-70E740481C1C}">
                <a14:useLocalDpi xmlns:a14="http://schemas.microsoft.com/office/drawing/2010/main" val="0"/>
              </a:ext>
            </a:extLst>
          </a:blip>
          <a:srcRect t="7043" b="17957"/>
          <a:stretch/>
        </p:blipFill>
        <p:spPr>
          <a:xfrm>
            <a:off x="20" y="10"/>
            <a:ext cx="12191980" cy="6857990"/>
          </a:xfrm>
          <a:prstGeom prst="rect">
            <a:avLst/>
          </a:prstGeom>
        </p:spPr>
      </p:pic>
    </p:spTree>
    <p:extLst>
      <p:ext uri="{BB962C8B-B14F-4D97-AF65-F5344CB8AC3E}">
        <p14:creationId xmlns:p14="http://schemas.microsoft.com/office/powerpoint/2010/main" val="3124185660"/>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980963650"/>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48878"/>
            <a:ext cx="6096000" cy="3429000"/>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52"/>
            <a:ext cx="6096000" cy="3429000"/>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9878"/>
            <a:ext cx="6096000" cy="3438939"/>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19061"/>
            <a:ext cx="6096000" cy="3438939"/>
          </a:xfrm>
          <a:prstGeom prst="rect">
            <a:avLst/>
          </a:prstGeom>
        </p:spPr>
      </p:pic>
    </p:spTree>
    <p:extLst>
      <p:ext uri="{BB962C8B-B14F-4D97-AF65-F5344CB8AC3E}">
        <p14:creationId xmlns:p14="http://schemas.microsoft.com/office/powerpoint/2010/main" val="1326384278"/>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28" name="Straight Connector 2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t="1401" b="23599"/>
          <a:stretch/>
        </p:blipFill>
        <p:spPr>
          <a:xfrm>
            <a:off x="20" y="10"/>
            <a:ext cx="12191980" cy="6857990"/>
          </a:xfrm>
          <a:prstGeom prst="rect">
            <a:avLst/>
          </a:prstGeom>
        </p:spPr>
      </p:pic>
    </p:spTree>
    <p:extLst>
      <p:ext uri="{BB962C8B-B14F-4D97-AF65-F5344CB8AC3E}">
        <p14:creationId xmlns:p14="http://schemas.microsoft.com/office/powerpoint/2010/main" val="1264488051"/>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9878"/>
            <a:ext cx="6096000" cy="3438939"/>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419061"/>
            <a:ext cx="6096000" cy="3438939"/>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38939"/>
            <a:ext cx="6096000" cy="3419061"/>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6096000" cy="3429000"/>
          </a:xfrm>
          <a:prstGeom prst="rect">
            <a:avLst/>
          </a:prstGeom>
        </p:spPr>
      </p:pic>
    </p:spTree>
    <p:extLst>
      <p:ext uri="{BB962C8B-B14F-4D97-AF65-F5344CB8AC3E}">
        <p14:creationId xmlns:p14="http://schemas.microsoft.com/office/powerpoint/2010/main" val="2970956063"/>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b="25000"/>
          <a:stretch/>
        </p:blipFill>
        <p:spPr>
          <a:xfrm>
            <a:off x="20" y="10"/>
            <a:ext cx="12191980" cy="6857990"/>
          </a:xfrm>
          <a:prstGeom prst="rect">
            <a:avLst/>
          </a:prstGeom>
        </p:spPr>
      </p:pic>
    </p:spTree>
    <p:extLst>
      <p:ext uri="{BB962C8B-B14F-4D97-AF65-F5344CB8AC3E}">
        <p14:creationId xmlns:p14="http://schemas.microsoft.com/office/powerpoint/2010/main" val="1843540473"/>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82FDE7CB-A0B9-4C48-80CE-B61F4F9E2F53}"/>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9" name="Straight Connector 8">
              <a:extLst>
                <a:ext uri="{FF2B5EF4-FFF2-40B4-BE49-F238E27FC236}">
                  <a16:creationId xmlns:a16="http://schemas.microsoft.com/office/drawing/2014/main" xmlns="" id="{A3258CC7-31A5-4656-A7C5-16CBDC978729}"/>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C3ADF9B-28A3-4312-A210-984E680D9FE0}"/>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51D75538-7D02-42CE-8091-38ED0178C24D}"/>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81A61D5E-676C-44A0-8EF0-D68EBB55F88D}"/>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xmlns="" id="{BF19251D-8C13-48D6-8334-6FCBB4337C88}"/>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23837" r="9496"/>
          <a:stretch/>
        </p:blipFill>
        <p:spPr>
          <a:xfrm>
            <a:off x="6096000" y="10"/>
            <a:ext cx="6096000" cy="6857990"/>
          </a:xfrm>
          <a:prstGeom prst="rect">
            <a:avLst/>
          </a:prstGeom>
        </p:spPr>
      </p:pic>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23558" r="9775"/>
          <a:stretch/>
        </p:blipFill>
        <p:spPr>
          <a:xfrm>
            <a:off x="20" y="10"/>
            <a:ext cx="6095980" cy="6857990"/>
          </a:xfrm>
          <a:prstGeom prst="rect">
            <a:avLst/>
          </a:prstGeom>
        </p:spPr>
      </p:pic>
    </p:spTree>
    <p:extLst>
      <p:ext uri="{BB962C8B-B14F-4D97-AF65-F5344CB8AC3E}">
        <p14:creationId xmlns:p14="http://schemas.microsoft.com/office/powerpoint/2010/main" val="3430027044"/>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b="25000"/>
          <a:stretch/>
        </p:blipFill>
        <p:spPr>
          <a:xfrm>
            <a:off x="20" y="10"/>
            <a:ext cx="12191980" cy="6857990"/>
          </a:xfrm>
          <a:prstGeom prst="rect">
            <a:avLst/>
          </a:prstGeom>
        </p:spPr>
      </p:pic>
    </p:spTree>
    <p:extLst>
      <p:ext uri="{BB962C8B-B14F-4D97-AF65-F5344CB8AC3E}">
        <p14:creationId xmlns:p14="http://schemas.microsoft.com/office/powerpoint/2010/main" val="4115799011"/>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199321" y="1673377"/>
            <a:ext cx="9793357" cy="2862322"/>
          </a:xfrm>
          <a:prstGeom prst="rect">
            <a:avLst/>
          </a:prstGeom>
          <a:noFill/>
        </p:spPr>
        <p:txBody>
          <a:bodyPr wrap="square" rtlCol="0">
            <a:spAutoFit/>
          </a:bodyPr>
          <a:lstStyle/>
          <a:p>
            <a:pPr algn="ctr"/>
            <a:r>
              <a:rPr lang="es-MX" sz="3600" dirty="0">
                <a:latin typeface="Arial Black" panose="020B0A04020102020204" pitchFamily="34" charset="0"/>
              </a:rPr>
              <a:t>En ocasiones a petición de los condóminos se brindado apoyo en la limpieza de las casas que resultaron inundadas debido a las fuertes lluvias.</a:t>
            </a:r>
          </a:p>
        </p:txBody>
      </p:sp>
    </p:spTree>
    <p:extLst>
      <p:ext uri="{BB962C8B-B14F-4D97-AF65-F5344CB8AC3E}">
        <p14:creationId xmlns:p14="http://schemas.microsoft.com/office/powerpoint/2010/main" val="1009222248"/>
      </p:ext>
    </p:extLst>
  </p:cSld>
  <p:clrMapOvr>
    <a:masterClrMapping/>
  </p:clrMapOvr>
  <mc:AlternateContent xmlns:mc="http://schemas.openxmlformats.org/markup-compatibility/2006">
    <mc:Choice xmlns:p14="http://schemas.microsoft.com/office/powerpoint/2010/main" Requires="p14">
      <p:transition spd="slow" p14:dur="2000" advTm="7000"/>
    </mc:Choice>
    <mc:Fallback>
      <p:transition spd="slow" advTm="7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540358069"/>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096000" cy="3429000"/>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96000" cy="342900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6096000" cy="3429000"/>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29000"/>
            <a:ext cx="6096000" cy="3429000"/>
          </a:xfrm>
          <a:prstGeom prst="rect">
            <a:avLst/>
          </a:prstGeom>
        </p:spPr>
      </p:pic>
    </p:spTree>
    <p:extLst>
      <p:ext uri="{BB962C8B-B14F-4D97-AF65-F5344CB8AC3E}">
        <p14:creationId xmlns:p14="http://schemas.microsoft.com/office/powerpoint/2010/main" val="1309709706"/>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2174" y="3273287"/>
            <a:ext cx="6109825" cy="3584713"/>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73286"/>
            <a:ext cx="6109825" cy="3584713"/>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109825" cy="3584713"/>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2175" y="-1"/>
            <a:ext cx="6109825" cy="3584713"/>
          </a:xfrm>
          <a:prstGeom prst="rect">
            <a:avLst/>
          </a:prstGeom>
        </p:spPr>
      </p:pic>
    </p:spTree>
    <p:extLst>
      <p:ext uri="{BB962C8B-B14F-4D97-AF65-F5344CB8AC3E}">
        <p14:creationId xmlns:p14="http://schemas.microsoft.com/office/powerpoint/2010/main" val="2914819764"/>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48139" y="1567360"/>
            <a:ext cx="10495721" cy="3416320"/>
          </a:xfrm>
          <a:prstGeom prst="rect">
            <a:avLst/>
          </a:prstGeom>
          <a:noFill/>
        </p:spPr>
        <p:txBody>
          <a:bodyPr wrap="square" rtlCol="0">
            <a:spAutoFit/>
          </a:bodyPr>
          <a:lstStyle/>
          <a:p>
            <a:pPr algn="ctr"/>
            <a:r>
              <a:rPr lang="es-MX" sz="3600" dirty="0">
                <a:latin typeface="Arial Black" panose="020B0A04020102020204" pitchFamily="34" charset="0"/>
              </a:rPr>
              <a:t>Como parte del mantenimiento en varios puntos de las áreas comunes, continuamente se atienden diversos daños o fallas en rejillas, barandales e instalaciones eléctricas de las luminarias.</a:t>
            </a:r>
          </a:p>
        </p:txBody>
      </p:sp>
    </p:spTree>
    <p:extLst>
      <p:ext uri="{BB962C8B-B14F-4D97-AF65-F5344CB8AC3E}">
        <p14:creationId xmlns:p14="http://schemas.microsoft.com/office/powerpoint/2010/main" val="1995277913"/>
      </p:ext>
    </p:extLst>
  </p:cSld>
  <p:clrMapOvr>
    <a:masterClrMapping/>
  </p:clrMapOvr>
  <mc:AlternateContent xmlns:mc="http://schemas.openxmlformats.org/markup-compatibility/2006">
    <mc:Choice xmlns:p14="http://schemas.microsoft.com/office/powerpoint/2010/main" Requires="p14">
      <p:transition spd="slow" p14:dur="2000" advTm="7000"/>
    </mc:Choice>
    <mc:Fallback>
      <p:transition spd="slow" advTm="7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949" b="24051"/>
          <a:stretch/>
        </p:blipFill>
        <p:spPr>
          <a:xfrm>
            <a:off x="20" y="10"/>
            <a:ext cx="12191980" cy="6857990"/>
          </a:xfrm>
          <a:prstGeom prst="rect">
            <a:avLst/>
          </a:prstGeom>
        </p:spPr>
      </p:pic>
    </p:spTree>
    <p:extLst>
      <p:ext uri="{BB962C8B-B14F-4D97-AF65-F5344CB8AC3E}">
        <p14:creationId xmlns:p14="http://schemas.microsoft.com/office/powerpoint/2010/main" val="784566160"/>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1234" b="13766"/>
          <a:stretch/>
        </p:blipFill>
        <p:spPr>
          <a:xfrm>
            <a:off x="20" y="10"/>
            <a:ext cx="12191980" cy="6857990"/>
          </a:xfrm>
          <a:prstGeom prst="rect">
            <a:avLst/>
          </a:prstGeom>
        </p:spPr>
      </p:pic>
    </p:spTree>
    <p:extLst>
      <p:ext uri="{BB962C8B-B14F-4D97-AF65-F5344CB8AC3E}">
        <p14:creationId xmlns:p14="http://schemas.microsoft.com/office/powerpoint/2010/main" val="733574579"/>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2731" b="22269"/>
          <a:stretch/>
        </p:blipFill>
        <p:spPr>
          <a:xfrm>
            <a:off x="20" y="10"/>
            <a:ext cx="12191980" cy="6857990"/>
          </a:xfrm>
          <a:prstGeom prst="rect">
            <a:avLst/>
          </a:prstGeom>
        </p:spPr>
      </p:pic>
    </p:spTree>
    <p:extLst>
      <p:ext uri="{BB962C8B-B14F-4D97-AF65-F5344CB8AC3E}">
        <p14:creationId xmlns:p14="http://schemas.microsoft.com/office/powerpoint/2010/main" val="3053791334"/>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3160" b="11840"/>
          <a:stretch/>
        </p:blipFill>
        <p:spPr>
          <a:xfrm>
            <a:off x="20" y="10"/>
            <a:ext cx="12191980" cy="6857990"/>
          </a:xfrm>
          <a:prstGeom prst="rect">
            <a:avLst/>
          </a:prstGeom>
        </p:spPr>
      </p:pic>
    </p:spTree>
    <p:extLst>
      <p:ext uri="{BB962C8B-B14F-4D97-AF65-F5344CB8AC3E}">
        <p14:creationId xmlns:p14="http://schemas.microsoft.com/office/powerpoint/2010/main" val="4165212945"/>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47" y="0"/>
            <a:ext cx="7182678" cy="3429000"/>
          </a:xfrm>
          <a:prstGeom prst="rect">
            <a:avLst/>
          </a:prstGeom>
        </p:spPr>
      </p:pic>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16974" r="13837"/>
          <a:stretch/>
        </p:blipFill>
        <p:spPr>
          <a:xfrm>
            <a:off x="7195930" y="0"/>
            <a:ext cx="4969565" cy="685800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7" y="3429000"/>
            <a:ext cx="7182678" cy="3429000"/>
          </a:xfrm>
          <a:prstGeom prst="rect">
            <a:avLst/>
          </a:prstGeom>
        </p:spPr>
      </p:pic>
    </p:spTree>
    <p:extLst>
      <p:ext uri="{BB962C8B-B14F-4D97-AF65-F5344CB8AC3E}">
        <p14:creationId xmlns:p14="http://schemas.microsoft.com/office/powerpoint/2010/main" val="1703974561"/>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96000" cy="3438939"/>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9878"/>
            <a:ext cx="6096000" cy="3438939"/>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38939"/>
            <a:ext cx="6096000" cy="3438939"/>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19061"/>
            <a:ext cx="6096000" cy="3438939"/>
          </a:xfrm>
          <a:prstGeom prst="rect">
            <a:avLst/>
          </a:prstGeom>
        </p:spPr>
      </p:pic>
    </p:spTree>
    <p:extLst>
      <p:ext uri="{BB962C8B-B14F-4D97-AF65-F5344CB8AC3E}">
        <p14:creationId xmlns:p14="http://schemas.microsoft.com/office/powerpoint/2010/main" val="3596126570"/>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2637" b="12363"/>
          <a:stretch/>
        </p:blipFill>
        <p:spPr>
          <a:xfrm>
            <a:off x="20" y="10"/>
            <a:ext cx="12191980" cy="6857990"/>
          </a:xfrm>
          <a:prstGeom prst="rect">
            <a:avLst/>
          </a:prstGeom>
        </p:spPr>
      </p:pic>
    </p:spTree>
    <p:extLst>
      <p:ext uri="{BB962C8B-B14F-4D97-AF65-F5344CB8AC3E}">
        <p14:creationId xmlns:p14="http://schemas.microsoft.com/office/powerpoint/2010/main" val="3949919264"/>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24299" b="701"/>
          <a:stretch/>
        </p:blipFill>
        <p:spPr>
          <a:xfrm>
            <a:off x="20" y="10"/>
            <a:ext cx="12191980" cy="6857990"/>
          </a:xfrm>
          <a:prstGeom prst="rect">
            <a:avLst/>
          </a:prstGeom>
        </p:spPr>
      </p:pic>
    </p:spTree>
    <p:extLst>
      <p:ext uri="{BB962C8B-B14F-4D97-AF65-F5344CB8AC3E}">
        <p14:creationId xmlns:p14="http://schemas.microsoft.com/office/powerpoint/2010/main" val="679189797"/>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019493086"/>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096000" cy="3474720"/>
          </a:xfrm>
          <a:prstGeom prst="rect">
            <a:avLst/>
          </a:prstGeom>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83280"/>
            <a:ext cx="6096000" cy="3474720"/>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383280"/>
            <a:ext cx="6096000" cy="3474720"/>
          </a:xfrm>
          <a:prstGeom prst="rect">
            <a:avLst/>
          </a:prstGeom>
        </p:spPr>
      </p:pic>
      <p:sp>
        <p:nvSpPr>
          <p:cNvPr id="5" name="CuadroTexto 4"/>
          <p:cNvSpPr txBox="1"/>
          <p:nvPr/>
        </p:nvSpPr>
        <p:spPr>
          <a:xfrm>
            <a:off x="0" y="537478"/>
            <a:ext cx="6096000" cy="2308324"/>
          </a:xfrm>
          <a:prstGeom prst="rect">
            <a:avLst/>
          </a:prstGeom>
          <a:noFill/>
        </p:spPr>
        <p:txBody>
          <a:bodyPr wrap="square" rtlCol="0">
            <a:spAutoFit/>
          </a:bodyPr>
          <a:lstStyle/>
          <a:p>
            <a:pPr algn="ctr"/>
            <a:r>
              <a:rPr lang="es-MX" sz="3600" dirty="0">
                <a:latin typeface="Arial Black" panose="020B0A04020102020204" pitchFamily="34" charset="0"/>
              </a:rPr>
              <a:t>Personal de </a:t>
            </a:r>
            <a:r>
              <a:rPr lang="es-MX" sz="3600" dirty="0" smtClean="0">
                <a:latin typeface="Arial Black" panose="020B0A04020102020204" pitchFamily="34" charset="0"/>
              </a:rPr>
              <a:t>Protección </a:t>
            </a:r>
            <a:r>
              <a:rPr lang="es-MX" sz="3600" dirty="0">
                <a:latin typeface="Arial Black" panose="020B0A04020102020204" pitchFamily="34" charset="0"/>
              </a:rPr>
              <a:t>civil llevándose la basura de la poda de un árbol </a:t>
            </a:r>
          </a:p>
        </p:txBody>
      </p:sp>
    </p:spTree>
    <p:extLst>
      <p:ext uri="{BB962C8B-B14F-4D97-AF65-F5344CB8AC3E}">
        <p14:creationId xmlns:p14="http://schemas.microsoft.com/office/powerpoint/2010/main" val="3470148071"/>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881808" y="1590261"/>
            <a:ext cx="8825948" cy="2862322"/>
          </a:xfrm>
          <a:prstGeom prst="rect">
            <a:avLst/>
          </a:prstGeom>
          <a:noFill/>
        </p:spPr>
        <p:txBody>
          <a:bodyPr wrap="square" rtlCol="0">
            <a:spAutoFit/>
          </a:bodyPr>
          <a:lstStyle/>
          <a:p>
            <a:pPr algn="ctr"/>
            <a:r>
              <a:rPr lang="es-MX" sz="3600" dirty="0">
                <a:latin typeface="Arial Black" panose="020B0A04020102020204" pitchFamily="34" charset="0"/>
              </a:rPr>
              <a:t>En temporada de lluvias continuamente se realiza corte de maleza en el área de la planta tratadora y el ejido colindante con el condominio.</a:t>
            </a:r>
          </a:p>
        </p:txBody>
      </p:sp>
    </p:spTree>
    <p:extLst>
      <p:ext uri="{BB962C8B-B14F-4D97-AF65-F5344CB8AC3E}">
        <p14:creationId xmlns:p14="http://schemas.microsoft.com/office/powerpoint/2010/main" val="2365581646"/>
      </p:ext>
    </p:extLst>
  </p:cSld>
  <p:clrMapOvr>
    <a:masterClrMapping/>
  </p:clrMapOvr>
  <mc:AlternateContent xmlns:mc="http://schemas.openxmlformats.org/markup-compatibility/2006">
    <mc:Choice xmlns:p14="http://schemas.microsoft.com/office/powerpoint/2010/main" Requires="p14">
      <p:transition spd="slow" p14:dur="2000" advTm="7000"/>
    </mc:Choice>
    <mc:Fallback>
      <p:transition spd="slow" advTm="7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b="25000"/>
          <a:stretch/>
        </p:blipFill>
        <p:spPr>
          <a:xfrm>
            <a:off x="20" y="10"/>
            <a:ext cx="12191980" cy="6857990"/>
          </a:xfrm>
          <a:prstGeom prst="rect">
            <a:avLst/>
          </a:prstGeom>
        </p:spPr>
      </p:pic>
    </p:spTree>
    <p:extLst>
      <p:ext uri="{BB962C8B-B14F-4D97-AF65-F5344CB8AC3E}">
        <p14:creationId xmlns:p14="http://schemas.microsoft.com/office/powerpoint/2010/main" val="2057431991"/>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8" name="Straight Connector 1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b="25000"/>
          <a:stretch/>
        </p:blipFill>
        <p:spPr>
          <a:xfrm>
            <a:off x="20" y="10"/>
            <a:ext cx="12191980" cy="6857990"/>
          </a:xfrm>
          <a:prstGeom prst="rect">
            <a:avLst/>
          </a:prstGeom>
        </p:spPr>
      </p:pic>
    </p:spTree>
    <p:extLst>
      <p:ext uri="{BB962C8B-B14F-4D97-AF65-F5344CB8AC3E}">
        <p14:creationId xmlns:p14="http://schemas.microsoft.com/office/powerpoint/2010/main" val="2948669176"/>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4315" b="20685"/>
          <a:stretch/>
        </p:blipFill>
        <p:spPr>
          <a:xfrm>
            <a:off x="20" y="10"/>
            <a:ext cx="12191980" cy="6857990"/>
          </a:xfrm>
          <a:prstGeom prst="rect">
            <a:avLst/>
          </a:prstGeom>
        </p:spPr>
      </p:pic>
    </p:spTree>
    <p:extLst>
      <p:ext uri="{BB962C8B-B14F-4D97-AF65-F5344CB8AC3E}">
        <p14:creationId xmlns:p14="http://schemas.microsoft.com/office/powerpoint/2010/main" val="2449025287"/>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5574" b="9426"/>
          <a:stretch/>
        </p:blipFill>
        <p:spPr>
          <a:xfrm>
            <a:off x="20" y="10"/>
            <a:ext cx="12191980" cy="6857990"/>
          </a:xfrm>
          <a:prstGeom prst="rect">
            <a:avLst/>
          </a:prstGeom>
        </p:spPr>
      </p:pic>
    </p:spTree>
    <p:extLst>
      <p:ext uri="{BB962C8B-B14F-4D97-AF65-F5344CB8AC3E}">
        <p14:creationId xmlns:p14="http://schemas.microsoft.com/office/powerpoint/2010/main" val="2378598283"/>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r="47485"/>
          <a:stretch/>
        </p:blipFill>
        <p:spPr>
          <a:xfrm>
            <a:off x="0" y="-1"/>
            <a:ext cx="4704522" cy="6858001"/>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522" y="0"/>
            <a:ext cx="7487478" cy="342900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4522" y="3429000"/>
            <a:ext cx="7487478" cy="3429000"/>
          </a:xfrm>
          <a:prstGeom prst="rect">
            <a:avLst/>
          </a:prstGeom>
        </p:spPr>
      </p:pic>
    </p:spTree>
    <p:extLst>
      <p:ext uri="{BB962C8B-B14F-4D97-AF65-F5344CB8AC3E}">
        <p14:creationId xmlns:p14="http://schemas.microsoft.com/office/powerpoint/2010/main" val="2360224573"/>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9" name="Straight Connector 8">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t="5974" b="19027"/>
          <a:stretch/>
        </p:blipFill>
        <p:spPr>
          <a:xfrm>
            <a:off x="20" y="10"/>
            <a:ext cx="12191980" cy="6857990"/>
          </a:xfrm>
          <a:prstGeom prst="rect">
            <a:avLst/>
          </a:prstGeom>
        </p:spPr>
      </p:pic>
    </p:spTree>
    <p:extLst>
      <p:ext uri="{BB962C8B-B14F-4D97-AF65-F5344CB8AC3E}">
        <p14:creationId xmlns:p14="http://schemas.microsoft.com/office/powerpoint/2010/main" val="2675136800"/>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802296" y="1709530"/>
            <a:ext cx="8176591" cy="2862322"/>
          </a:xfrm>
          <a:prstGeom prst="rect">
            <a:avLst/>
          </a:prstGeom>
          <a:noFill/>
        </p:spPr>
        <p:txBody>
          <a:bodyPr wrap="square" rtlCol="0">
            <a:spAutoFit/>
          </a:bodyPr>
          <a:lstStyle/>
          <a:p>
            <a:pPr algn="ctr"/>
            <a:r>
              <a:rPr lang="es-MX" sz="3600" dirty="0">
                <a:latin typeface="Arial Black" panose="020B0A04020102020204" pitchFamily="34" charset="0"/>
              </a:rPr>
              <a:t>Se cambiaron fotoceldas del sistema de alarma ADT en </a:t>
            </a:r>
            <a:r>
              <a:rPr lang="es-MX" sz="3600" dirty="0" smtClean="0">
                <a:latin typeface="Arial Black" panose="020B0A04020102020204" pitchFamily="34" charset="0"/>
              </a:rPr>
              <a:t>Paseo </a:t>
            </a:r>
            <a:r>
              <a:rPr lang="es-MX" sz="3600" dirty="0">
                <a:latin typeface="Arial Black" panose="020B0A04020102020204" pitchFamily="34" charset="0"/>
              </a:rPr>
              <a:t>del rio debido a que las que estaban en funcionamiento dejaron de funcionar. </a:t>
            </a:r>
          </a:p>
        </p:txBody>
      </p:sp>
    </p:spTree>
    <p:extLst>
      <p:ext uri="{BB962C8B-B14F-4D97-AF65-F5344CB8AC3E}">
        <p14:creationId xmlns:p14="http://schemas.microsoft.com/office/powerpoint/2010/main" val="1767764732"/>
      </p:ext>
    </p:extLst>
  </p:cSld>
  <p:clrMapOvr>
    <a:masterClrMapping/>
  </p:clrMapOvr>
  <mc:AlternateContent xmlns:mc="http://schemas.openxmlformats.org/markup-compatibility/2006">
    <mc:Choice xmlns:p14="http://schemas.microsoft.com/office/powerpoint/2010/main" Requires="p14">
      <p:transition spd="slow" p14:dur="2000" advTm="7000"/>
    </mc:Choice>
    <mc:Fallback>
      <p:transition spd="slow" advTm="7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8783" b="16218"/>
          <a:stretch/>
        </p:blipFill>
        <p:spPr>
          <a:xfrm>
            <a:off x="20" y="10"/>
            <a:ext cx="12191980" cy="6857990"/>
          </a:xfrm>
          <a:prstGeom prst="rect">
            <a:avLst/>
          </a:prstGeom>
        </p:spPr>
      </p:pic>
    </p:spTree>
    <p:extLst>
      <p:ext uri="{BB962C8B-B14F-4D97-AF65-F5344CB8AC3E}">
        <p14:creationId xmlns:p14="http://schemas.microsoft.com/office/powerpoint/2010/main" val="2089887726"/>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3252"/>
            <a:ext cx="6096000" cy="3419061"/>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51"/>
            <a:ext cx="6096000" cy="3419061"/>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38938"/>
            <a:ext cx="6096000" cy="3419061"/>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38939"/>
            <a:ext cx="6096000" cy="3419061"/>
          </a:xfrm>
          <a:prstGeom prst="rect">
            <a:avLst/>
          </a:prstGeom>
        </p:spPr>
      </p:pic>
    </p:spTree>
    <p:extLst>
      <p:ext uri="{BB962C8B-B14F-4D97-AF65-F5344CB8AC3E}">
        <p14:creationId xmlns:p14="http://schemas.microsoft.com/office/powerpoint/2010/main" val="3958768991"/>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3774" b="11226"/>
          <a:stretch/>
        </p:blipFill>
        <p:spPr>
          <a:xfrm>
            <a:off x="20" y="10"/>
            <a:ext cx="12191980" cy="6857990"/>
          </a:xfrm>
          <a:prstGeom prst="rect">
            <a:avLst/>
          </a:prstGeom>
        </p:spPr>
      </p:pic>
    </p:spTree>
    <p:extLst>
      <p:ext uri="{BB962C8B-B14F-4D97-AF65-F5344CB8AC3E}">
        <p14:creationId xmlns:p14="http://schemas.microsoft.com/office/powerpoint/2010/main" val="3733683748"/>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7082" b="11764"/>
          <a:stretch/>
        </p:blipFill>
        <p:spPr>
          <a:xfrm>
            <a:off x="20" y="0"/>
            <a:ext cx="12191980" cy="6858000"/>
          </a:xfrm>
          <a:prstGeom prst="rect">
            <a:avLst/>
          </a:prstGeom>
        </p:spPr>
      </p:pic>
    </p:spTree>
    <p:extLst>
      <p:ext uri="{BB962C8B-B14F-4D97-AF65-F5344CB8AC3E}">
        <p14:creationId xmlns:p14="http://schemas.microsoft.com/office/powerpoint/2010/main" val="1385729272"/>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268467" y="3668187"/>
            <a:ext cx="4468124" cy="769441"/>
          </a:xfrm>
          <a:prstGeom prst="rect">
            <a:avLst/>
          </a:prstGeom>
          <a:noFill/>
        </p:spPr>
        <p:txBody>
          <a:bodyPr wrap="square" rtlCol="0">
            <a:spAutoFit/>
          </a:bodyPr>
          <a:lstStyle/>
          <a:p>
            <a:r>
              <a:rPr lang="es-MX" sz="4400" dirty="0">
                <a:solidFill>
                  <a:schemeClr val="bg1"/>
                </a:solidFill>
                <a:latin typeface="Arial Black" panose="020B0A04020102020204" pitchFamily="34" charset="0"/>
              </a:rPr>
              <a:t>SEPTIEMBRE</a:t>
            </a:r>
          </a:p>
        </p:txBody>
      </p:sp>
      <p:sp>
        <p:nvSpPr>
          <p:cNvPr id="3" name="CuadroTexto 2"/>
          <p:cNvSpPr txBox="1"/>
          <p:nvPr/>
        </p:nvSpPr>
        <p:spPr>
          <a:xfrm>
            <a:off x="1942647" y="690659"/>
            <a:ext cx="8613913" cy="830997"/>
          </a:xfrm>
          <a:prstGeom prst="rect">
            <a:avLst/>
          </a:prstGeom>
          <a:noFill/>
        </p:spPr>
        <p:txBody>
          <a:bodyPr wrap="square" rtlCol="0">
            <a:spAutoFit/>
          </a:bodyPr>
          <a:lstStyle/>
          <a:p>
            <a:r>
              <a:rPr lang="es-MX" sz="4800" dirty="0">
                <a:solidFill>
                  <a:srgbClr val="FF0000"/>
                </a:solidFill>
                <a:latin typeface="Arial Black" panose="020B0A04020102020204" pitchFamily="34" charset="0"/>
              </a:rPr>
              <a:t>Reporte de Actividades</a:t>
            </a:r>
          </a:p>
        </p:txBody>
      </p:sp>
    </p:spTree>
    <p:extLst>
      <p:ext uri="{BB962C8B-B14F-4D97-AF65-F5344CB8AC3E}">
        <p14:creationId xmlns:p14="http://schemas.microsoft.com/office/powerpoint/2010/main" val="4244000101"/>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769704" y="1987826"/>
            <a:ext cx="6334539" cy="2308324"/>
          </a:xfrm>
          <a:prstGeom prst="rect">
            <a:avLst/>
          </a:prstGeom>
          <a:noFill/>
        </p:spPr>
        <p:txBody>
          <a:bodyPr wrap="square" rtlCol="0">
            <a:spAutoFit/>
          </a:bodyPr>
          <a:lstStyle/>
          <a:p>
            <a:pPr algn="ctr"/>
            <a:r>
              <a:rPr lang="es-MX" sz="3600" dirty="0">
                <a:latin typeface="Arial Black" panose="020B0A04020102020204" pitchFamily="34" charset="0"/>
              </a:rPr>
              <a:t>Se le da mantenimiento a la bomba del sistema de riego por  aspersión en la manzana 10.</a:t>
            </a:r>
          </a:p>
        </p:txBody>
      </p:sp>
    </p:spTree>
    <p:extLst>
      <p:ext uri="{BB962C8B-B14F-4D97-AF65-F5344CB8AC3E}">
        <p14:creationId xmlns:p14="http://schemas.microsoft.com/office/powerpoint/2010/main" val="4005156788"/>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20913" b="4087"/>
          <a:stretch/>
        </p:blipFill>
        <p:spPr>
          <a:xfrm>
            <a:off x="20" y="10"/>
            <a:ext cx="12191980" cy="6857990"/>
          </a:xfrm>
          <a:prstGeom prst="rect">
            <a:avLst/>
          </a:prstGeom>
        </p:spPr>
      </p:pic>
    </p:spTree>
    <p:extLst>
      <p:ext uri="{BB962C8B-B14F-4D97-AF65-F5344CB8AC3E}">
        <p14:creationId xmlns:p14="http://schemas.microsoft.com/office/powerpoint/2010/main" val="2787285669"/>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b="8245"/>
          <a:stretch/>
        </p:blipFill>
        <p:spPr>
          <a:xfrm>
            <a:off x="6096000" y="1"/>
            <a:ext cx="6096000" cy="3429000"/>
          </a:xfrm>
          <a:prstGeom prst="rect">
            <a:avLst/>
          </a:prstGeom>
        </p:spPr>
      </p:pic>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t="7727" b="10534"/>
          <a:stretch/>
        </p:blipFill>
        <p:spPr>
          <a:xfrm>
            <a:off x="6096000" y="3429000"/>
            <a:ext cx="6096000" cy="342900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6096000" cy="3429000"/>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6096000" cy="3429000"/>
          </a:xfrm>
          <a:prstGeom prst="rect">
            <a:avLst/>
          </a:prstGeom>
        </p:spPr>
      </p:pic>
    </p:spTree>
    <p:extLst>
      <p:ext uri="{BB962C8B-B14F-4D97-AF65-F5344CB8AC3E}">
        <p14:creationId xmlns:p14="http://schemas.microsoft.com/office/powerpoint/2010/main" val="3018023001"/>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015907837"/>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21080" b="3921"/>
          <a:stretch/>
        </p:blipFill>
        <p:spPr>
          <a:xfrm>
            <a:off x="20" y="10"/>
            <a:ext cx="12191980" cy="6857990"/>
          </a:xfrm>
          <a:prstGeom prst="rect">
            <a:avLst/>
          </a:prstGeom>
        </p:spPr>
      </p:pic>
    </p:spTree>
    <p:extLst>
      <p:ext uri="{BB962C8B-B14F-4D97-AF65-F5344CB8AC3E}">
        <p14:creationId xmlns:p14="http://schemas.microsoft.com/office/powerpoint/2010/main" val="2027386913"/>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551708" y="1757617"/>
            <a:ext cx="8354292" cy="2862322"/>
          </a:xfrm>
          <a:prstGeom prst="rect">
            <a:avLst/>
          </a:prstGeom>
          <a:noFill/>
        </p:spPr>
        <p:txBody>
          <a:bodyPr wrap="square" rtlCol="0">
            <a:spAutoFit/>
          </a:bodyPr>
          <a:lstStyle/>
          <a:p>
            <a:pPr algn="ctr"/>
            <a:r>
              <a:rPr lang="es-MX" sz="3600" dirty="0">
                <a:latin typeface="Arial Black" panose="020B0A04020102020204" pitchFamily="34" charset="0"/>
              </a:rPr>
              <a:t>Como parte del embellecimiento del condominio se pinto la fachada del castillo ya que presentaba muy mala apariencia en su pintura.</a:t>
            </a:r>
          </a:p>
        </p:txBody>
      </p:sp>
    </p:spTree>
    <p:extLst>
      <p:ext uri="{BB962C8B-B14F-4D97-AF65-F5344CB8AC3E}">
        <p14:creationId xmlns:p14="http://schemas.microsoft.com/office/powerpoint/2010/main" val="1925949348"/>
      </p:ext>
    </p:extLst>
  </p:cSld>
  <p:clrMapOvr>
    <a:masterClrMapping/>
  </p:clrMapOvr>
  <mc:AlternateContent xmlns:mc="http://schemas.openxmlformats.org/markup-compatibility/2006">
    <mc:Choice xmlns:p14="http://schemas.microsoft.com/office/powerpoint/2010/main" Requires="p14">
      <p:transition spd="slow" p14:dur="2000" advTm="7000"/>
    </mc:Choice>
    <mc:Fallback>
      <p:transition spd="slow" advTm="7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5760" b="9240"/>
          <a:stretch/>
        </p:blipFill>
        <p:spPr>
          <a:xfrm>
            <a:off x="20" y="10"/>
            <a:ext cx="12191980" cy="6857990"/>
          </a:xfrm>
          <a:prstGeom prst="rect">
            <a:avLst/>
          </a:prstGeom>
        </p:spPr>
      </p:pic>
    </p:spTree>
    <p:extLst>
      <p:ext uri="{BB962C8B-B14F-4D97-AF65-F5344CB8AC3E}">
        <p14:creationId xmlns:p14="http://schemas.microsoft.com/office/powerpoint/2010/main" val="2786469584"/>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6177" b="8824"/>
          <a:stretch/>
        </p:blipFill>
        <p:spPr>
          <a:xfrm>
            <a:off x="20" y="10"/>
            <a:ext cx="12191980" cy="6857990"/>
          </a:xfrm>
          <a:prstGeom prst="rect">
            <a:avLst/>
          </a:prstGeom>
        </p:spPr>
      </p:pic>
    </p:spTree>
    <p:extLst>
      <p:ext uri="{BB962C8B-B14F-4D97-AF65-F5344CB8AC3E}">
        <p14:creationId xmlns:p14="http://schemas.microsoft.com/office/powerpoint/2010/main" val="579566433"/>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610678" y="1524000"/>
            <a:ext cx="7566991" cy="3970318"/>
          </a:xfrm>
          <a:prstGeom prst="rect">
            <a:avLst/>
          </a:prstGeom>
          <a:noFill/>
        </p:spPr>
        <p:txBody>
          <a:bodyPr wrap="square" rtlCol="0">
            <a:spAutoFit/>
          </a:bodyPr>
          <a:lstStyle/>
          <a:p>
            <a:pPr algn="ctr"/>
            <a:r>
              <a:rPr lang="es-MX" sz="3600" dirty="0">
                <a:latin typeface="Arial Black" panose="020B0A04020102020204" pitchFamily="34" charset="0"/>
              </a:rPr>
              <a:t>Se solicito supervisión de la instalación eléctrica y el medidor  del pozo para  reducir el costo de la extracción del agua potable ya que llegaba muy caro el recibo de pago.</a:t>
            </a:r>
          </a:p>
        </p:txBody>
      </p:sp>
    </p:spTree>
    <p:extLst>
      <p:ext uri="{BB962C8B-B14F-4D97-AF65-F5344CB8AC3E}">
        <p14:creationId xmlns:p14="http://schemas.microsoft.com/office/powerpoint/2010/main" val="2209656468"/>
      </p:ext>
    </p:extLst>
  </p:cSld>
  <p:clrMapOvr>
    <a:masterClrMapping/>
  </p:clrMapOvr>
  <mc:AlternateContent xmlns:mc="http://schemas.openxmlformats.org/markup-compatibility/2006">
    <mc:Choice xmlns:p14="http://schemas.microsoft.com/office/powerpoint/2010/main" Requires="p14">
      <p:transition spd="slow" p14:dur="2000" advTm="8000"/>
    </mc:Choice>
    <mc:Fallback>
      <p:transition spd="slow" advTm="800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26"/>
            <a:ext cx="6096000" cy="3419061"/>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626"/>
            <a:ext cx="6096000" cy="3419061"/>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38938"/>
            <a:ext cx="6096000" cy="3419061"/>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38939"/>
            <a:ext cx="6096000" cy="3419061"/>
          </a:xfrm>
          <a:prstGeom prst="rect">
            <a:avLst/>
          </a:prstGeom>
        </p:spPr>
      </p:pic>
    </p:spTree>
    <p:extLst>
      <p:ext uri="{BB962C8B-B14F-4D97-AF65-F5344CB8AC3E}">
        <p14:creationId xmlns:p14="http://schemas.microsoft.com/office/powerpoint/2010/main" val="1284563042"/>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3029" b="11972"/>
          <a:stretch/>
        </p:blipFill>
        <p:spPr>
          <a:xfrm>
            <a:off x="20" y="10"/>
            <a:ext cx="12191980" cy="6857990"/>
          </a:xfrm>
          <a:prstGeom prst="rect">
            <a:avLst/>
          </a:prstGeom>
        </p:spPr>
      </p:pic>
    </p:spTree>
    <p:extLst>
      <p:ext uri="{BB962C8B-B14F-4D97-AF65-F5344CB8AC3E}">
        <p14:creationId xmlns:p14="http://schemas.microsoft.com/office/powerpoint/2010/main" val="753896028"/>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363706" y="2148659"/>
            <a:ext cx="6808003" cy="2308324"/>
          </a:xfrm>
          <a:prstGeom prst="rect">
            <a:avLst/>
          </a:prstGeom>
          <a:noFill/>
        </p:spPr>
        <p:txBody>
          <a:bodyPr wrap="square" rtlCol="0">
            <a:spAutoFit/>
          </a:bodyPr>
          <a:lstStyle/>
          <a:p>
            <a:pPr algn="ctr"/>
            <a:r>
              <a:rPr lang="es-MX" sz="3600" dirty="0">
                <a:latin typeface="Arial Black" panose="020B0A04020102020204" pitchFamily="34" charset="0"/>
              </a:rPr>
              <a:t>Continuamente se reparan fugas de agua en distintos lugares del condominio</a:t>
            </a:r>
          </a:p>
        </p:txBody>
      </p:sp>
    </p:spTree>
    <p:extLst>
      <p:ext uri="{BB962C8B-B14F-4D97-AF65-F5344CB8AC3E}">
        <p14:creationId xmlns:p14="http://schemas.microsoft.com/office/powerpoint/2010/main" val="884162322"/>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3133" b="21867"/>
          <a:stretch/>
        </p:blipFill>
        <p:spPr>
          <a:xfrm>
            <a:off x="20" y="10"/>
            <a:ext cx="12191980" cy="6857990"/>
          </a:xfrm>
          <a:prstGeom prst="rect">
            <a:avLst/>
          </a:prstGeom>
        </p:spPr>
      </p:pic>
    </p:spTree>
    <p:extLst>
      <p:ext uri="{BB962C8B-B14F-4D97-AF65-F5344CB8AC3E}">
        <p14:creationId xmlns:p14="http://schemas.microsoft.com/office/powerpoint/2010/main" val="981790786"/>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6096000" cy="3429000"/>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429000"/>
            <a:ext cx="6096000" cy="342900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096000" cy="3429000"/>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0"/>
            <a:ext cx="6096000" cy="3429000"/>
          </a:xfrm>
          <a:prstGeom prst="rect">
            <a:avLst/>
          </a:prstGeom>
        </p:spPr>
      </p:pic>
    </p:spTree>
    <p:extLst>
      <p:ext uri="{BB962C8B-B14F-4D97-AF65-F5344CB8AC3E}">
        <p14:creationId xmlns:p14="http://schemas.microsoft.com/office/powerpoint/2010/main" val="981160396"/>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4072" b="20928"/>
          <a:stretch/>
        </p:blipFill>
        <p:spPr>
          <a:xfrm>
            <a:off x="20" y="10"/>
            <a:ext cx="12191980" cy="6857990"/>
          </a:xfrm>
          <a:prstGeom prst="rect">
            <a:avLst/>
          </a:prstGeom>
        </p:spPr>
      </p:pic>
    </p:spTree>
    <p:extLst>
      <p:ext uri="{BB962C8B-B14F-4D97-AF65-F5344CB8AC3E}">
        <p14:creationId xmlns:p14="http://schemas.microsoft.com/office/powerpoint/2010/main" val="2327573897"/>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8231" b="6769"/>
          <a:stretch/>
        </p:blipFill>
        <p:spPr>
          <a:xfrm>
            <a:off x="20" y="10"/>
            <a:ext cx="12191980" cy="6857990"/>
          </a:xfrm>
          <a:prstGeom prst="rect">
            <a:avLst/>
          </a:prstGeom>
        </p:spPr>
      </p:pic>
    </p:spTree>
    <p:extLst>
      <p:ext uri="{BB962C8B-B14F-4D97-AF65-F5344CB8AC3E}">
        <p14:creationId xmlns:p14="http://schemas.microsoft.com/office/powerpoint/2010/main" val="3816104168"/>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096000" cy="3419061"/>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6096000" cy="3419061"/>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38939"/>
            <a:ext cx="6096000" cy="3419061"/>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38939"/>
            <a:ext cx="6096000" cy="3419061"/>
          </a:xfrm>
          <a:prstGeom prst="rect">
            <a:avLst/>
          </a:prstGeom>
        </p:spPr>
      </p:pic>
    </p:spTree>
    <p:extLst>
      <p:ext uri="{BB962C8B-B14F-4D97-AF65-F5344CB8AC3E}">
        <p14:creationId xmlns:p14="http://schemas.microsoft.com/office/powerpoint/2010/main" val="3242177489"/>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6096000" cy="3429000"/>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96000" cy="342900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0"/>
            <a:ext cx="6096000" cy="3429000"/>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48878"/>
            <a:ext cx="6096000" cy="3409122"/>
          </a:xfrm>
          <a:prstGeom prst="rect">
            <a:avLst/>
          </a:prstGeom>
        </p:spPr>
      </p:pic>
    </p:spTree>
    <p:extLst>
      <p:ext uri="{BB962C8B-B14F-4D97-AF65-F5344CB8AC3E}">
        <p14:creationId xmlns:p14="http://schemas.microsoft.com/office/powerpoint/2010/main" val="398267885"/>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544417" y="1749287"/>
            <a:ext cx="7103165" cy="2862322"/>
          </a:xfrm>
          <a:prstGeom prst="rect">
            <a:avLst/>
          </a:prstGeom>
          <a:noFill/>
        </p:spPr>
        <p:txBody>
          <a:bodyPr wrap="square" rtlCol="0">
            <a:spAutoFit/>
          </a:bodyPr>
          <a:lstStyle/>
          <a:p>
            <a:pPr algn="ctr"/>
            <a:r>
              <a:rPr lang="es-MX" sz="3600" dirty="0">
                <a:latin typeface="Arial Black" panose="020B0A04020102020204" pitchFamily="34" charset="0"/>
              </a:rPr>
              <a:t>Tras el sismo ocurrido el 19 de septiembre se realizaron trabajos de recolección de escombro de los estacionamiento.</a:t>
            </a:r>
          </a:p>
        </p:txBody>
      </p:sp>
    </p:spTree>
    <p:extLst>
      <p:ext uri="{BB962C8B-B14F-4D97-AF65-F5344CB8AC3E}">
        <p14:creationId xmlns:p14="http://schemas.microsoft.com/office/powerpoint/2010/main" val="2396763752"/>
      </p:ext>
    </p:extLst>
  </p:cSld>
  <p:clrMapOvr>
    <a:masterClrMapping/>
  </p:clrMapOvr>
  <mc:AlternateContent xmlns:mc="http://schemas.openxmlformats.org/markup-compatibility/2006">
    <mc:Choice xmlns:p14="http://schemas.microsoft.com/office/powerpoint/2010/main" Requires="p14">
      <p:transition spd="slow" p14:dur="2000" advTm="7000"/>
    </mc:Choice>
    <mc:Fallback>
      <p:transition spd="slow" advTm="7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4306" b="10694"/>
          <a:stretch/>
        </p:blipFill>
        <p:spPr>
          <a:xfrm>
            <a:off x="20" y="10"/>
            <a:ext cx="12191980" cy="6857990"/>
          </a:xfrm>
          <a:prstGeom prst="rect">
            <a:avLst/>
          </a:prstGeom>
        </p:spPr>
      </p:pic>
    </p:spTree>
    <p:extLst>
      <p:ext uri="{BB962C8B-B14F-4D97-AF65-F5344CB8AC3E}">
        <p14:creationId xmlns:p14="http://schemas.microsoft.com/office/powerpoint/2010/main" val="534386575"/>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0925" b="14075"/>
          <a:stretch/>
        </p:blipFill>
        <p:spPr>
          <a:xfrm>
            <a:off x="20" y="10"/>
            <a:ext cx="12191980" cy="6857990"/>
          </a:xfrm>
          <a:prstGeom prst="rect">
            <a:avLst/>
          </a:prstGeom>
        </p:spPr>
      </p:pic>
    </p:spTree>
    <p:extLst>
      <p:ext uri="{BB962C8B-B14F-4D97-AF65-F5344CB8AC3E}">
        <p14:creationId xmlns:p14="http://schemas.microsoft.com/office/powerpoint/2010/main" val="3979535205"/>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4396" b="20604"/>
          <a:stretch/>
        </p:blipFill>
        <p:spPr>
          <a:xfrm>
            <a:off x="20" y="10"/>
            <a:ext cx="12191980" cy="6857990"/>
          </a:xfrm>
          <a:prstGeom prst="rect">
            <a:avLst/>
          </a:prstGeom>
        </p:spPr>
      </p:pic>
    </p:spTree>
    <p:extLst>
      <p:ext uri="{BB962C8B-B14F-4D97-AF65-F5344CB8AC3E}">
        <p14:creationId xmlns:p14="http://schemas.microsoft.com/office/powerpoint/2010/main" val="3519195665"/>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b="25000"/>
          <a:stretch/>
        </p:blipFill>
        <p:spPr>
          <a:xfrm>
            <a:off x="20" y="10"/>
            <a:ext cx="12191980" cy="6857990"/>
          </a:xfrm>
          <a:prstGeom prst="rect">
            <a:avLst/>
          </a:prstGeom>
        </p:spPr>
      </p:pic>
    </p:spTree>
    <p:extLst>
      <p:ext uri="{BB962C8B-B14F-4D97-AF65-F5344CB8AC3E}">
        <p14:creationId xmlns:p14="http://schemas.microsoft.com/office/powerpoint/2010/main" val="1259168396"/>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8065" b="16935"/>
          <a:stretch/>
        </p:blipFill>
        <p:spPr>
          <a:xfrm>
            <a:off x="20" y="10"/>
            <a:ext cx="12191980" cy="6857990"/>
          </a:xfrm>
          <a:prstGeom prst="rect">
            <a:avLst/>
          </a:prstGeom>
        </p:spPr>
      </p:pic>
    </p:spTree>
    <p:extLst>
      <p:ext uri="{BB962C8B-B14F-4D97-AF65-F5344CB8AC3E}">
        <p14:creationId xmlns:p14="http://schemas.microsoft.com/office/powerpoint/2010/main" val="2806312622"/>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160104" y="1997839"/>
            <a:ext cx="8123583" cy="2862322"/>
          </a:xfrm>
          <a:prstGeom prst="rect">
            <a:avLst/>
          </a:prstGeom>
          <a:noFill/>
        </p:spPr>
        <p:txBody>
          <a:bodyPr wrap="square" rtlCol="0">
            <a:spAutoFit/>
          </a:bodyPr>
          <a:lstStyle/>
          <a:p>
            <a:pPr algn="ctr"/>
            <a:r>
              <a:rPr lang="es-MX" sz="3600" dirty="0">
                <a:latin typeface="Arial Black" panose="020B0A04020102020204" pitchFamily="34" charset="0"/>
              </a:rPr>
              <a:t>Para evitar la reproducción y propagación de posibles plagas de cucarachas continuamente se fumiga el camión recolector de basura.</a:t>
            </a:r>
          </a:p>
        </p:txBody>
      </p:sp>
    </p:spTree>
    <p:extLst>
      <p:ext uri="{BB962C8B-B14F-4D97-AF65-F5344CB8AC3E}">
        <p14:creationId xmlns:p14="http://schemas.microsoft.com/office/powerpoint/2010/main" val="3597748985"/>
      </p:ext>
    </p:extLst>
  </p:cSld>
  <p:clrMapOvr>
    <a:masterClrMapping/>
  </p:clrMapOvr>
  <mc:AlternateContent xmlns:mc="http://schemas.openxmlformats.org/markup-compatibility/2006">
    <mc:Choice xmlns:p14="http://schemas.microsoft.com/office/powerpoint/2010/main" Requires="p14">
      <p:transition spd="slow" p14:dur="2000" advTm="7000"/>
    </mc:Choice>
    <mc:Fallback>
      <p:transition spd="slow" advTm="700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747116846"/>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439580175"/>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4071842775"/>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12D8CD66-6E34-4232-868C-F61EC84AFC0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xmlns="" id="{BA1EDB24-D25E-4498-9742-07355DA2B19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E5C3020-0F81-4919-9D1F-B6ED9A835366}"/>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3ECD783-8E88-4D10-99BD-C579F0CA2AD4}"/>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29EDE005-2618-4634-B693-DAB7F6013857}"/>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4252634-CD2F-416D-80D4-1C184472B07F}"/>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397400446"/>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808921" y="1815548"/>
            <a:ext cx="8574157" cy="2862322"/>
          </a:xfrm>
          <a:prstGeom prst="rect">
            <a:avLst/>
          </a:prstGeom>
          <a:noFill/>
        </p:spPr>
        <p:txBody>
          <a:bodyPr wrap="square" rtlCol="0">
            <a:spAutoFit/>
          </a:bodyPr>
          <a:lstStyle/>
          <a:p>
            <a:pPr algn="ctr"/>
            <a:r>
              <a:rPr lang="es-MX" sz="3600" dirty="0">
                <a:latin typeface="Arial Black" panose="020B0A04020102020204" pitchFamily="34" charset="0"/>
              </a:rPr>
              <a:t>Accidente ocurrido  sobre la avenida </a:t>
            </a:r>
            <a:r>
              <a:rPr lang="es-MX" sz="3600" dirty="0" smtClean="0">
                <a:latin typeface="Arial Black" panose="020B0A04020102020204" pitchFamily="34" charset="0"/>
              </a:rPr>
              <a:t>Paseo </a:t>
            </a:r>
            <a:r>
              <a:rPr lang="es-MX" sz="3600" dirty="0">
                <a:latin typeface="Arial Black" panose="020B0A04020102020204" pitchFamily="34" charset="0"/>
              </a:rPr>
              <a:t>Colinas, se les insta encarecidamente a manejar  con precaución y solo menores de edad autorizados.</a:t>
            </a:r>
          </a:p>
        </p:txBody>
      </p:sp>
    </p:spTree>
    <p:extLst>
      <p:ext uri="{BB962C8B-B14F-4D97-AF65-F5344CB8AC3E}">
        <p14:creationId xmlns:p14="http://schemas.microsoft.com/office/powerpoint/2010/main" val="1008824891"/>
      </p:ext>
    </p:extLst>
  </p:cSld>
  <p:clrMapOvr>
    <a:masterClrMapping/>
  </p:clrMapOvr>
  <mc:AlternateContent xmlns:mc="http://schemas.openxmlformats.org/markup-compatibility/2006">
    <mc:Choice xmlns:p14="http://schemas.microsoft.com/office/powerpoint/2010/main" Requires="p14">
      <p:transition spd="slow" p14:dur="2000" advTm="8000"/>
    </mc:Choice>
    <mc:Fallback>
      <p:transition spd="slow" advTm="8000"/>
    </mc:Fallback>
  </mc:AlternateContent>
  <p:timing>
    <p:tnLst>
      <p:par>
        <p:cTn id="1" dur="indefinite" restart="never" nodeType="tmRoot"/>
      </p:par>
    </p:tnLst>
  </p:timing>
</p:sld>
</file>

<file path=ppt/theme/theme1.xml><?xml version="1.0" encoding="utf-8"?>
<a:theme xmlns:a="http://schemas.openxmlformats.org/drawingml/2006/main" name="1_Sector">
  <a:themeElements>
    <a:clrScheme name="Secto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o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o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
  <TotalTime>936</TotalTime>
  <Words>533</Words>
  <Application>Microsoft Office PowerPoint</Application>
  <PresentationFormat>Panorámica</PresentationFormat>
  <Paragraphs>72</Paragraphs>
  <Slides>108</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108</vt:i4>
      </vt:variant>
    </vt:vector>
  </HeadingPairs>
  <TitlesOfParts>
    <vt:vector size="114" baseType="lpstr">
      <vt:lpstr>Arial Black</vt:lpstr>
      <vt:lpstr>Calibri</vt:lpstr>
      <vt:lpstr>Century Gothic</vt:lpstr>
      <vt:lpstr>Times New Roman</vt:lpstr>
      <vt:lpstr>Wingdings 3</vt:lpstr>
      <vt:lpstr>1_Sector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Ale - Erika</dc:creator>
  <cp:lastModifiedBy>Vaio</cp:lastModifiedBy>
  <cp:revision>56</cp:revision>
  <dcterms:created xsi:type="dcterms:W3CDTF">2017-10-25T17:03:05Z</dcterms:created>
  <dcterms:modified xsi:type="dcterms:W3CDTF">2017-10-28T06:54:33Z</dcterms:modified>
</cp:coreProperties>
</file>