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73" r:id="rId3"/>
    <p:sldId id="372" r:id="rId4"/>
    <p:sldId id="261" r:id="rId5"/>
    <p:sldId id="376" r:id="rId6"/>
    <p:sldId id="374" r:id="rId7"/>
    <p:sldId id="375" r:id="rId8"/>
    <p:sldId id="377" r:id="rId9"/>
    <p:sldId id="378" r:id="rId10"/>
    <p:sldId id="379" r:id="rId11"/>
    <p:sldId id="380" r:id="rId12"/>
    <p:sldId id="381" r:id="rId13"/>
    <p:sldId id="382" r:id="rId14"/>
    <p:sldId id="383" r:id="rId15"/>
    <p:sldId id="384" r:id="rId16"/>
    <p:sldId id="386" r:id="rId17"/>
    <p:sldId id="387" r:id="rId18"/>
    <p:sldId id="385" r:id="rId19"/>
    <p:sldId id="388" r:id="rId20"/>
    <p:sldId id="389" r:id="rId21"/>
    <p:sldId id="390" r:id="rId22"/>
    <p:sldId id="392" r:id="rId23"/>
    <p:sldId id="393" r:id="rId24"/>
    <p:sldId id="394" r:id="rId25"/>
    <p:sldId id="395" r:id="rId26"/>
    <p:sldId id="396" r:id="rId27"/>
    <p:sldId id="397" r:id="rId28"/>
    <p:sldId id="398" r:id="rId29"/>
    <p:sldId id="399" r:id="rId30"/>
    <p:sldId id="400" r:id="rId31"/>
    <p:sldId id="402" r:id="rId32"/>
    <p:sldId id="401" r:id="rId33"/>
    <p:sldId id="443" r:id="rId34"/>
    <p:sldId id="406" r:id="rId35"/>
    <p:sldId id="404" r:id="rId36"/>
    <p:sldId id="403" r:id="rId37"/>
    <p:sldId id="405" r:id="rId38"/>
    <p:sldId id="444" r:id="rId39"/>
    <p:sldId id="446" r:id="rId40"/>
    <p:sldId id="368" r:id="rId41"/>
    <p:sldId id="369" r:id="rId42"/>
    <p:sldId id="447" r:id="rId43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94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Hoja_de_c_lculo_de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3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3200" b="1" i="0" u="none" strike="noStrike" kern="1200" dirty="0">
                <a:solidFill>
                  <a:schemeClr val="tx1"/>
                </a:solidFill>
                <a:effectLst/>
                <a:latin typeface="Arial Black" panose="020B0A04020102020204" pitchFamily="34" charset="0"/>
                <a:ea typeface="+mn-ea"/>
                <a:cs typeface="+mn-cs"/>
              </a:rPr>
              <a:t>INGRESOS </a:t>
            </a:r>
            <a:r>
              <a:rPr lang="en-US" sz="3200" b="1" i="0" u="none" strike="noStrike" kern="120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  <a:ea typeface="+mn-ea"/>
                <a:cs typeface="+mn-cs"/>
              </a:rPr>
              <a:t>TERCER </a:t>
            </a:r>
            <a:r>
              <a:rPr lang="en-US" sz="3200" b="1" i="0" u="none" strike="noStrike" kern="1200" dirty="0">
                <a:solidFill>
                  <a:schemeClr val="tx1"/>
                </a:solidFill>
                <a:effectLst/>
                <a:latin typeface="Arial Black" panose="020B0A04020102020204" pitchFamily="34" charset="0"/>
                <a:ea typeface="+mn-ea"/>
                <a:cs typeface="+mn-cs"/>
              </a:rPr>
              <a:t>TRIMESTRE</a:t>
            </a:r>
            <a:r>
              <a:rPr lang="es-ES" sz="3200" b="1" i="0" u="none" strike="noStrike" kern="1200" dirty="0">
                <a:solidFill>
                  <a:schemeClr val="tx1"/>
                </a:solidFill>
                <a:effectLst/>
                <a:latin typeface="Arial Black" panose="020B0A04020102020204" pitchFamily="34" charset="0"/>
                <a:ea typeface="+mn-ea"/>
                <a:cs typeface="+mn-cs"/>
              </a:rPr>
              <a:t> 2019</a:t>
            </a:r>
            <a:endParaRPr lang="en-US" sz="3200" b="1" i="0" u="none" strike="noStrike" kern="1200" dirty="0">
              <a:solidFill>
                <a:schemeClr val="tx1"/>
              </a:solidFill>
              <a:effectLst/>
              <a:latin typeface="Arial Black" panose="020B0A04020102020204" pitchFamily="34" charset="0"/>
              <a:ea typeface="+mn-ea"/>
              <a:cs typeface="+mn-cs"/>
            </a:endParaRPr>
          </a:p>
        </c:rich>
      </c:tx>
      <c:layout>
        <c:manualLayout>
          <c:xMode val="edge"/>
          <c:yMode val="edge"/>
          <c:x val="0.14575624659348677"/>
          <c:y val="3.3624963546223139E-4"/>
        </c:manualLayout>
      </c:layout>
      <c:overlay val="0"/>
    </c:title>
    <c:autoTitleDeleted val="0"/>
    <c:view3D>
      <c:rotX val="70"/>
      <c:rotY val="0"/>
      <c:depthPercent val="100"/>
      <c:rAngAx val="0"/>
      <c:perspective val="4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4850893170436476E-2"/>
          <c:y val="0.15329571303587053"/>
          <c:w val="0.57013176168619928"/>
          <c:h val="0.73556605424321964"/>
        </c:manualLayout>
      </c:layout>
      <c:pie3DChart>
        <c:varyColors val="1"/>
        <c:ser>
          <c:idx val="0"/>
          <c:order val="0"/>
          <c:tx>
            <c:strRef>
              <c:f>Hoja1!$B$2</c:f>
              <c:strCache>
                <c:ptCount val="1"/>
                <c:pt idx="0">
                  <c:v>CONCEPTO</c:v>
                </c:pt>
              </c:strCache>
            </c:strRef>
          </c:tx>
          <c:explosion val="36"/>
          <c:dPt>
            <c:idx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1-E07E-4737-A637-DD2BC3CE0129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2-E07E-4737-A637-DD2BC3CE0129}"/>
              </c:ext>
            </c:extLst>
          </c:dPt>
          <c:dPt>
            <c:idx val="8"/>
            <c:bubble3D val="0"/>
            <c:spPr>
              <a:solidFill>
                <a:srgbClr val="99CC00"/>
              </a:solidFill>
            </c:spPr>
            <c:extLst>
              <c:ext xmlns:c16="http://schemas.microsoft.com/office/drawing/2014/chart" uri="{C3380CC4-5D6E-409C-BE32-E72D297353CC}">
                <c16:uniqueId val="{00000004-E07E-4737-A637-DD2BC3CE0129}"/>
              </c:ext>
            </c:extLst>
          </c:dPt>
          <c:dLbls>
            <c:dLbl>
              <c:idx val="0"/>
              <c:layout>
                <c:manualLayout>
                  <c:x val="-8.6678966528971363E-2"/>
                  <c:y val="-0.1373772236803734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/>
                  </a:pPr>
                  <a:endParaRPr lang="es-E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1112433667571759E-2"/>
                      <c:h val="4.810192475940507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E07E-4737-A637-DD2BC3CE0129}"/>
                </c:ext>
              </c:extLst>
            </c:dLbl>
            <c:dLbl>
              <c:idx val="1"/>
              <c:layout>
                <c:manualLayout>
                  <c:x val="-2.3278331091325386E-3"/>
                  <c:y val="1.650539515893846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E07E-4737-A637-DD2BC3CE0129}"/>
                </c:ext>
              </c:extLst>
            </c:dLbl>
            <c:dLbl>
              <c:idx val="2"/>
              <c:layout>
                <c:manualLayout>
                  <c:x val="7.8757670296879176E-3"/>
                  <c:y val="-9.7491980169145519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3.1%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E07E-4737-A637-DD2BC3CE0129}"/>
                </c:ext>
              </c:extLst>
            </c:dLbl>
            <c:dLbl>
              <c:idx val="3"/>
              <c:layout>
                <c:manualLayout>
                  <c:x val="8.8699085028751002E-3"/>
                  <c:y val="-7.9838145231846021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11.6%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E07E-4737-A637-DD2BC3CE0129}"/>
                </c:ext>
              </c:extLst>
            </c:dLbl>
            <c:dLbl>
              <c:idx val="4"/>
              <c:layout>
                <c:manualLayout>
                  <c:x val="5.1796009286910645E-3"/>
                  <c:y val="6.4377369495479736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2.0%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E07E-4737-A637-DD2BC3CE0129}"/>
                </c:ext>
              </c:extLst>
            </c:dLbl>
            <c:dLbl>
              <c:idx val="5"/>
              <c:layout>
                <c:manualLayout>
                  <c:x val="1.5692223987278299E-2"/>
                  <c:y val="-2.8132108486439195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3.1%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E07E-4737-A637-DD2BC3CE0129}"/>
                </c:ext>
              </c:extLst>
            </c:dLbl>
            <c:dLbl>
              <c:idx val="6"/>
              <c:layout>
                <c:manualLayout>
                  <c:x val="1.702421481968561E-2"/>
                  <c:y val="5.1666666666666493E-3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/>
                    </a:pPr>
                    <a:r>
                      <a:rPr lang="en-US" dirty="0" smtClean="0"/>
                      <a:t>4.2%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5343389181616071E-2"/>
                      <c:h val="4.625007290755322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E07E-4737-A637-DD2BC3CE0129}"/>
                </c:ext>
              </c:extLst>
            </c:dLbl>
            <c:dLbl>
              <c:idx val="7"/>
              <c:layout>
                <c:manualLayout>
                  <c:x val="5.63478828790051E-2"/>
                  <c:y val="0.125439778361038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0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E07E-4737-A637-DD2BC3CE0129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07E-4737-A637-DD2BC3CE0129}"/>
                </c:ext>
              </c:extLst>
            </c:dLbl>
            <c:dLbl>
              <c:idx val="9"/>
              <c:layout>
                <c:manualLayout>
                  <c:x val="4.7894104308449315E-2"/>
                  <c:y val="9.0471128608923881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0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03E1-45F2-8DB8-D45EC6C96378}"/>
                </c:ext>
              </c:extLst>
            </c:dLbl>
            <c:dLbl>
              <c:idx val="10"/>
              <c:layout>
                <c:manualLayout>
                  <c:x val="3.5933181621657737E-3"/>
                  <c:y val="-2.6961213181685622E-4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03E1-45F2-8DB8-D45EC6C96378}"/>
                </c:ext>
              </c:extLst>
            </c:dLbl>
            <c:dLbl>
              <c:idx val="11"/>
              <c:layout>
                <c:manualLayout>
                  <c:x val="3.0316692235413188E-2"/>
                  <c:y val="5.8063721201516476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0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03E1-45F2-8DB8-D45EC6C9637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Hoja1!$A$3:$A$14</c:f>
              <c:strCache>
                <c:ptCount val="12"/>
                <c:pt idx="0">
                  <c:v>CUOTAS DE CONDOMINOS</c:v>
                </c:pt>
                <c:pt idx="1">
                  <c:v>CUOTAS EXTRAORDINARIAS</c:v>
                </c:pt>
                <c:pt idx="2">
                  <c:v>CUOTAS EXTRAORDINARIAS SISMO 19-09-17</c:v>
                </c:pt>
                <c:pt idx="3">
                  <c:v>SERVICIO ÁREAS PRIVADAS</c:v>
                </c:pt>
                <c:pt idx="4">
                  <c:v>CUOTAS ADICIONALES </c:v>
                </c:pt>
                <c:pt idx="5">
                  <c:v>CUOTA DEL SEGURO DE CASAS</c:v>
                </c:pt>
                <c:pt idx="6">
                  <c:v>MANTENIMIENTO ADICIONAL</c:v>
                </c:pt>
                <c:pt idx="7">
                  <c:v>INGRESO NO IDENTIFICADO</c:v>
                </c:pt>
                <c:pt idx="8">
                  <c:v>DEV. POR CANCELACION DE SEGURO DE CASAS</c:v>
                </c:pt>
                <c:pt idx="9">
                  <c:v>INDEMNIZACION SEGURO BARDA</c:v>
                </c:pt>
                <c:pt idx="10">
                  <c:v>PRODUCTOS FINACIEROS</c:v>
                </c:pt>
                <c:pt idx="11">
                  <c:v>OTROS PRODUCTOS</c:v>
                </c:pt>
              </c:strCache>
            </c:strRef>
          </c:cat>
          <c:val>
            <c:numRef>
              <c:f>Hoja1!$B$3:$B$14</c:f>
              <c:numCache>
                <c:formatCode>General</c:formatCode>
                <c:ptCount val="12"/>
                <c:pt idx="0">
                  <c:v>76</c:v>
                </c:pt>
                <c:pt idx="1">
                  <c:v>0</c:v>
                </c:pt>
                <c:pt idx="2">
                  <c:v>3.1</c:v>
                </c:pt>
                <c:pt idx="3">
                  <c:v>11.6</c:v>
                </c:pt>
                <c:pt idx="4">
                  <c:v>2</c:v>
                </c:pt>
                <c:pt idx="5">
                  <c:v>3.1</c:v>
                </c:pt>
                <c:pt idx="6">
                  <c:v>4.2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E07E-4737-A637-DD2BC3CE0129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.60677884469038357"/>
          <c:y val="0.19030912802566347"/>
          <c:w val="0.3921134524925014"/>
          <c:h val="0.80969087197433653"/>
        </c:manualLayout>
      </c:layout>
      <c:overlay val="0"/>
      <c:txPr>
        <a:bodyPr/>
        <a:lstStyle/>
        <a:p>
          <a:pPr algn="just">
            <a:defRPr sz="1400"/>
          </a:pPr>
          <a:endParaRPr lang="es-ES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lang="es-ES"/>
            </a:pPr>
            <a:r>
              <a:rPr lang="es-ES" sz="3200" dirty="0">
                <a:latin typeface="Arial Black" panose="020B0A04020102020204" pitchFamily="34" charset="0"/>
              </a:rPr>
              <a:t>GASTOS TERCER TRIMESTRE 2019</a:t>
            </a:r>
          </a:p>
        </c:rich>
      </c:tx>
      <c:layout>
        <c:manualLayout>
          <c:xMode val="edge"/>
          <c:yMode val="edge"/>
          <c:x val="6.0223990667205456E-2"/>
          <c:y val="2.7153389189213664E-3"/>
        </c:manualLayout>
      </c:layout>
      <c:overlay val="0"/>
    </c:title>
    <c:autoTitleDeleted val="0"/>
    <c:view3D>
      <c:rotX val="6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12632374579211478"/>
          <c:w val="0.69131754059834594"/>
          <c:h val="0.77857589263969718"/>
        </c:manualLayout>
      </c:layout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GASTOS</c:v>
                </c:pt>
              </c:strCache>
            </c:strRef>
          </c:tx>
          <c:explosion val="32"/>
          <c:dPt>
            <c:idx val="0"/>
            <c:bubble3D val="0"/>
            <c:explosion val="30"/>
            <c:spPr>
              <a:solidFill>
                <a:schemeClr val="accent4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0A22-4A4B-9F63-95395CE85B9E}"/>
              </c:ext>
            </c:extLst>
          </c:dPt>
          <c:dPt>
            <c:idx val="1"/>
            <c:bubble3D val="0"/>
            <c:spPr>
              <a:solidFill>
                <a:schemeClr val="accent4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0A22-4A4B-9F63-95395CE85B9E}"/>
              </c:ext>
            </c:extLst>
          </c:dPt>
          <c:dPt>
            <c:idx val="3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5-0A22-4A4B-9F63-95395CE85B9E}"/>
              </c:ext>
            </c:extLst>
          </c:dPt>
          <c:dPt>
            <c:idx val="4"/>
            <c:bubble3D val="0"/>
            <c:spPr>
              <a:solidFill>
                <a:schemeClr val="accent6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7-0A22-4A4B-9F63-95395CE85B9E}"/>
              </c:ext>
            </c:extLst>
          </c:dPt>
          <c:dPt>
            <c:idx val="5"/>
            <c:bubble3D val="0"/>
            <c:spPr>
              <a:solidFill>
                <a:srgbClr val="7030A0"/>
              </a:solidFill>
            </c:spPr>
            <c:extLst>
              <c:ext xmlns:c16="http://schemas.microsoft.com/office/drawing/2014/chart" uri="{C3380CC4-5D6E-409C-BE32-E72D297353CC}">
                <c16:uniqueId val="{00000009-0A22-4A4B-9F63-95395CE85B9E}"/>
              </c:ext>
            </c:extLst>
          </c:dPt>
          <c:dPt>
            <c:idx val="7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B-0A22-4A4B-9F63-95395CE85B9E}"/>
              </c:ext>
            </c:extLst>
          </c:dPt>
          <c:dPt>
            <c:idx val="8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12-0A22-4A4B-9F63-95395CE85B9E}"/>
              </c:ext>
            </c:extLst>
          </c:dPt>
          <c:dLbls>
            <c:dLbl>
              <c:idx val="0"/>
              <c:layout>
                <c:manualLayout>
                  <c:x val="-5.1497243058319028E-2"/>
                  <c:y val="0.11154822509571438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12.8%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A22-4A4B-9F63-95395CE85B9E}"/>
                </c:ext>
              </c:extLst>
            </c:dLbl>
            <c:dLbl>
              <c:idx val="1"/>
              <c:layout>
                <c:manualLayout>
                  <c:x val="-0.10359813866254612"/>
                  <c:y val="-0.1018295180628606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37.6%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0A22-4A4B-9F63-95395CE85B9E}"/>
                </c:ext>
              </c:extLst>
            </c:dLbl>
            <c:dLbl>
              <c:idx val="2"/>
              <c:layout>
                <c:manualLayout>
                  <c:x val="8.5101984488115567E-2"/>
                  <c:y val="-0.14348617865922195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22.4%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0A22-4A4B-9F63-95395CE85B9E}"/>
                </c:ext>
              </c:extLst>
            </c:dLbl>
            <c:dLbl>
              <c:idx val="3"/>
              <c:layout>
                <c:manualLayout>
                  <c:x val="9.1261549762215399E-2"/>
                  <c:y val="1.92680947562078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12.5%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0A22-4A4B-9F63-95395CE85B9E}"/>
                </c:ext>
              </c:extLst>
            </c:dLbl>
            <c:dLbl>
              <c:idx val="4"/>
              <c:layout>
                <c:manualLayout>
                  <c:x val="5.4823290069874055E-2"/>
                  <c:y val="8.592551815898213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7.1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0A22-4A4B-9F63-95395CE85B9E}"/>
                </c:ext>
              </c:extLst>
            </c:dLbl>
            <c:dLbl>
              <c:idx val="5"/>
              <c:layout>
                <c:manualLayout>
                  <c:x val="1.8596378047775551E-3"/>
                  <c:y val="7.428548753289751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0A22-4A4B-9F63-95395CE85B9E}"/>
                </c:ext>
              </c:extLst>
            </c:dLbl>
            <c:dLbl>
              <c:idx val="6"/>
              <c:layout>
                <c:manualLayout>
                  <c:x val="1.1571608248618769E-2"/>
                  <c:y val="-1.9162645662429785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1047726516114699E-2"/>
                      <c:h val="5.81761227522308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1-0A22-4A4B-9F63-95395CE85B9E}"/>
                </c:ext>
              </c:extLst>
            </c:dLbl>
            <c:dLbl>
              <c:idx val="7"/>
              <c:layout>
                <c:manualLayout>
                  <c:x val="6.0078900666964471E-3"/>
                  <c:y val="6.257652766410334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0A22-4A4B-9F63-95395CE85B9E}"/>
                </c:ext>
              </c:extLst>
            </c:dLbl>
            <c:dLbl>
              <c:idx val="8"/>
              <c:layout>
                <c:manualLayout>
                  <c:x val="-1.3006010476489234E-3"/>
                  <c:y val="1.415705464713523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2-0A22-4A4B-9F63-95395CE85B9E}"/>
                </c:ext>
              </c:extLst>
            </c:dLbl>
            <c:dLbl>
              <c:idx val="9"/>
              <c:layout>
                <c:manualLayout>
                  <c:x val="1.6543774647221204E-2"/>
                  <c:y val="9.5764218988204086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7556-4077-AF40-8793E78F35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s-ES"/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Hoja1!$A$2:$A$11</c:f>
              <c:strCache>
                <c:ptCount val="10"/>
                <c:pt idx="0">
                  <c:v>ADMINISTRACION</c:v>
                </c:pt>
                <c:pt idx="1">
                  <c:v>JARDINERIA</c:v>
                </c:pt>
                <c:pt idx="2">
                  <c:v>VIGILANCIA</c:v>
                </c:pt>
                <c:pt idx="3">
                  <c:v>MANTENIMIENTO ALBERCAS</c:v>
                </c:pt>
                <c:pt idx="4">
                  <c:v>GASTOS GENERALES</c:v>
                </c:pt>
                <c:pt idx="5">
                  <c:v>GASTOS AREA COMUN</c:v>
                </c:pt>
                <c:pt idx="6">
                  <c:v>SEGURO AREAS COMUNES</c:v>
                </c:pt>
                <c:pt idx="7">
                  <c:v>SEGURO DE CASAS</c:v>
                </c:pt>
                <c:pt idx="8">
                  <c:v>OTROS GASTOS EXTRAORDINARIOS</c:v>
                </c:pt>
                <c:pt idx="9">
                  <c:v>GASTO SISMO 19-09-17</c:v>
                </c:pt>
              </c:strCache>
            </c:strRef>
          </c:cat>
          <c:val>
            <c:numRef>
              <c:f>Hoja1!$B$2:$B$11</c:f>
              <c:numCache>
                <c:formatCode>General</c:formatCode>
                <c:ptCount val="10"/>
                <c:pt idx="0">
                  <c:v>12.8</c:v>
                </c:pt>
                <c:pt idx="1">
                  <c:v>37.6</c:v>
                </c:pt>
                <c:pt idx="2">
                  <c:v>22.4</c:v>
                </c:pt>
                <c:pt idx="3">
                  <c:v>12.5</c:v>
                </c:pt>
                <c:pt idx="4">
                  <c:v>7.1</c:v>
                </c:pt>
                <c:pt idx="5">
                  <c:v>2.2999999999999998</c:v>
                </c:pt>
                <c:pt idx="6">
                  <c:v>2.2999999999999998</c:v>
                </c:pt>
                <c:pt idx="7">
                  <c:v>3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0A22-4A4B-9F63-95395CE85B9E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</c:plotArea>
    <c:legend>
      <c:legendPos val="b"/>
      <c:layout>
        <c:manualLayout>
          <c:xMode val="edge"/>
          <c:yMode val="edge"/>
          <c:x val="0.63894326534367463"/>
          <c:y val="0.12654175823637259"/>
          <c:w val="0.35180825984441272"/>
          <c:h val="0.87290775638951157"/>
        </c:manualLayout>
      </c:layout>
      <c:overlay val="0"/>
      <c:txPr>
        <a:bodyPr/>
        <a:lstStyle/>
        <a:p>
          <a:pPr>
            <a:defRPr sz="1600" baseline="0"/>
          </a:pPr>
          <a:endParaRPr lang="es-ES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3200" dirty="0">
                <a:solidFill>
                  <a:schemeClr val="tx1"/>
                </a:solidFill>
              </a:rPr>
              <a:t>TOTAL DEL ACTIVO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view3D>
      <c:rotX val="30"/>
      <c:rotY val="5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9862840273026514E-2"/>
          <c:y val="0.18220260999774732"/>
          <c:w val="0.63445661800378506"/>
          <c:h val="0.8114887338306479"/>
        </c:manualLayout>
      </c:layout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A C T I V O</c:v>
                </c:pt>
              </c:strCache>
            </c:strRef>
          </c:tx>
          <c:explosion val="45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3EA2-4DDD-A83A-742FCA7CDAE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3EA2-4DDD-A83A-742FCA7CDAEA}"/>
              </c:ext>
            </c:extLst>
          </c:dPt>
          <c:dLbls>
            <c:dLbl>
              <c:idx val="0"/>
              <c:layout>
                <c:manualLayout>
                  <c:x val="9.9896469501450542E-3"/>
                  <c:y val="2.480160546455519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75959FD-2817-4C59-818A-AFDD370E1E8D}" type="CATEGORYNAME">
                      <a:rPr lang="en-US" sz="1330" b="1" i="0" u="none" strike="noStrike" kern="1200" spc="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rPr>
                      <a:pPr>
                        <a:defRPr/>
                      </a:pPr>
                      <a:t>[NOMBRE DE CATEGORÍA]</a:t>
                    </a:fld>
                    <a:r>
                      <a:rPr lang="en-US" baseline="0" dirty="0"/>
                      <a:t>
</a:t>
                    </a:r>
                    <a:fld id="{58179CF4-4E7E-4854-8A4D-4BF91C7440ED}" type="PERCENTAGE">
                      <a:rPr lang="en-US" sz="1330" b="1" i="0" u="none" strike="noStrike" kern="1200" spc="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rPr>
                      <a:pPr>
                        <a:defRPr/>
                      </a:pPr>
                      <a:t>[PORCENTAJE]</a:t>
                    </a:fld>
                    <a:endParaRPr lang="en-US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3EA2-4DDD-A83A-742FCA7CDAEA}"/>
                </c:ext>
              </c:extLst>
            </c:dLbl>
            <c:dLbl>
              <c:idx val="1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4D91659-875A-4465-A7C5-F0D51C798000}" type="CATEGORYNAME">
                      <a:rPr lang="en-US" sz="1330" b="1" i="0" u="none" strike="noStrike" kern="1200" spc="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[NOMBRE DE CATEGORÍA]</a:t>
                    </a:fld>
                    <a:r>
                      <a:rPr lang="en-US" sz="1330" b="1" i="0" u="none" strike="noStrike" kern="1200" spc="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rPr>
                      <a:t>
</a:t>
                    </a:r>
                    <a:fld id="{6214AA9D-5F03-4700-970D-C22754FCB83E}" type="PERCENTAGE">
                      <a:rPr lang="en-US" sz="1330" b="1" i="0" u="none" strike="noStrike" kern="1200" spc="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[PORCENTAJE]</a:t>
                    </a:fld>
                    <a:endParaRPr lang="en-US" sz="1330" b="1" i="0" u="none" strike="noStrike" kern="1200" spc="0" baseline="0" dirty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3EA2-4DDD-A83A-742FCA7CDAEA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Hoja1!$A$2:$A$3</c:f>
              <c:strCache>
                <c:ptCount val="2"/>
                <c:pt idx="0">
                  <c:v>ACTIVO CIRCULANTE</c:v>
                </c:pt>
                <c:pt idx="1">
                  <c:v>ACTIVO NO CIRCULANTE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82.3</c:v>
                </c:pt>
                <c:pt idx="1">
                  <c:v>17.7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EA2-4DDD-A83A-742FCA7CDAEA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 sz="3200" b="1" i="0" u="none" strike="noStrike" kern="1200" cap="all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TOTAL DEL PASIVO Y CAPITAL</a:t>
            </a:r>
          </a:p>
        </c:rich>
      </c:tx>
      <c:layout>
        <c:manualLayout>
          <c:xMode val="edge"/>
          <c:yMode val="edge"/>
          <c:x val="0.14394836702261959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view3D>
      <c:rotX val="30"/>
      <c:rotY val="2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4112753907313625E-2"/>
          <c:y val="0.28206073257361947"/>
          <c:w val="0.8317744921853728"/>
          <c:h val="0.66835626504858092"/>
        </c:manualLayout>
      </c:layout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PORCENTAJE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384D-41A2-A434-C60C1549AB0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384D-41A2-A434-C60C1549AB0F}"/>
              </c:ext>
            </c:extLst>
          </c:dPt>
          <c:dLbls>
            <c:dLbl>
              <c:idx val="0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1B847EE-E338-4D1C-9187-F95FDCDE06C5}" type="CATEGORYNAME">
                      <a:rPr lang="en-US">
                        <a:solidFill>
                          <a:schemeClr val="tx1"/>
                        </a:solidFill>
                      </a:rPr>
                      <a:pPr>
                        <a:defRPr/>
                      </a:pPr>
                      <a:t>[NOMBRE DE CATEGORÍA]</a:t>
                    </a:fld>
                    <a:r>
                      <a:rPr lang="en-US" baseline="0" dirty="0">
                        <a:solidFill>
                          <a:schemeClr val="tx1"/>
                        </a:solidFill>
                      </a:rPr>
                      <a:t>
</a:t>
                    </a:r>
                    <a:fld id="{BDEE2976-5C48-44EA-9F32-F6C20D1B3D0D}" type="PERCENTAGE">
                      <a:rPr lang="en-US" baseline="0">
                        <a:solidFill>
                          <a:schemeClr val="tx1"/>
                        </a:solidFill>
                      </a:rPr>
                      <a:pPr>
                        <a:defRPr/>
                      </a:pPr>
                      <a:t>[PORCENTAJE]</a:t>
                    </a:fld>
                    <a:endParaRPr lang="en-US" baseline="0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384D-41A2-A434-C60C1549AB0F}"/>
                </c:ext>
              </c:extLst>
            </c:dLbl>
            <c:dLbl>
              <c:idx val="1"/>
              <c:layout>
                <c:manualLayout>
                  <c:x val="-3.1284727664290253E-2"/>
                  <c:y val="0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F9EA567C-D9A5-41E1-8CA3-7825616289A5}" type="CATEGORYNAME">
                      <a:rPr lang="en-US" sz="1330" b="1" i="0" u="none" strike="noStrike" kern="1200" spc="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[NOMBRE DE CATEGORÍA]</a:t>
                    </a:fld>
                    <a:r>
                      <a:rPr lang="en-US" baseline="0" dirty="0"/>
                      <a:t>
</a:t>
                    </a:r>
                    <a:fld id="{450EFF15-C1D4-4639-8635-166350217D0D}" type="PERCENTAGE">
                      <a:rPr lang="en-US" sz="1330" b="1" i="0" u="none" strike="noStrike" kern="1200" spc="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[PORCENTAJE]</a:t>
                    </a:fld>
                    <a:endParaRPr lang="en-US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384D-41A2-A434-C60C1549AB0F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Hoja1!$A$2:$A$3</c:f>
              <c:strCache>
                <c:ptCount val="2"/>
                <c:pt idx="0">
                  <c:v>SUMA DEL PASIVO</c:v>
                </c:pt>
                <c:pt idx="1">
                  <c:v>SUMA DEL CAPITAL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3.6</c:v>
                </c:pt>
                <c:pt idx="1">
                  <c:v>96.4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84D-41A2-A434-C60C1549AB0F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0.64693</cdr:x>
      <cdr:y>0.12143</cdr:y>
    </cdr:from>
    <cdr:to>
      <cdr:x>0.88744</cdr:x>
      <cdr:y>0.18993</cdr:y>
    </cdr:to>
    <cdr:sp macro="" textlink="">
      <cdr:nvSpPr>
        <cdr:cNvPr id="3" name="CuadroTexto 2"/>
        <cdr:cNvSpPr txBox="1"/>
      </cdr:nvSpPr>
      <cdr:spPr>
        <a:xfrm xmlns:a="http://schemas.openxmlformats.org/drawingml/2006/main">
          <a:off x="7417138" y="832768"/>
          <a:ext cx="2757455" cy="4697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s-ES" sz="2400" b="1" dirty="0">
              <a:solidFill>
                <a:schemeClr val="tx1"/>
              </a:solidFill>
            </a:rPr>
            <a:t>Rubro del Ingreso</a:t>
          </a:r>
        </a:p>
      </cdr:txBody>
    </cdr:sp>
  </cdr:relSizeAnchor>
  <cdr:relSizeAnchor xmlns:cdr="http://schemas.openxmlformats.org/drawingml/2006/chartDrawing">
    <cdr:from>
      <cdr:x>0.30824</cdr:x>
      <cdr:y>0.2165</cdr:y>
    </cdr:from>
    <cdr:to>
      <cdr:x>0.36336</cdr:x>
      <cdr:y>0.2795</cdr:y>
    </cdr:to>
    <cdr:sp macro="" textlink="">
      <cdr:nvSpPr>
        <cdr:cNvPr id="2" name="CuadroTexto 1"/>
        <cdr:cNvSpPr txBox="1"/>
      </cdr:nvSpPr>
      <cdr:spPr>
        <a:xfrm xmlns:a="http://schemas.openxmlformats.org/drawingml/2006/main">
          <a:off x="3534008" y="1484757"/>
          <a:ext cx="631960" cy="4320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MX" sz="1100"/>
        </a:p>
      </cdr:txBody>
    </cdr:sp>
  </cdr:relSizeAnchor>
  <cdr:relSizeAnchor xmlns:cdr="http://schemas.openxmlformats.org/drawingml/2006/chartDrawing">
    <cdr:from>
      <cdr:x>0.30166</cdr:x>
      <cdr:y>0.15279</cdr:y>
    </cdr:from>
    <cdr:to>
      <cdr:x>0.34674</cdr:x>
      <cdr:y>0.19337</cdr:y>
    </cdr:to>
    <cdr:sp macro="" textlink="">
      <cdr:nvSpPr>
        <cdr:cNvPr id="4" name="CuadroTexto 3">
          <a:extLst xmlns:a="http://schemas.openxmlformats.org/drawingml/2006/main">
            <a:ext uri="{FF2B5EF4-FFF2-40B4-BE49-F238E27FC236}">
              <a16:creationId xmlns:a16="http://schemas.microsoft.com/office/drawing/2014/main" id="{3AC4CEAD-3D54-4EA9-A2C7-1CDA50112257}"/>
            </a:ext>
          </a:extLst>
        </cdr:cNvPr>
        <cdr:cNvSpPr txBox="1"/>
      </cdr:nvSpPr>
      <cdr:spPr>
        <a:xfrm xmlns:a="http://schemas.openxmlformats.org/drawingml/2006/main">
          <a:off x="3458637" y="1047857"/>
          <a:ext cx="516850" cy="27829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MX" sz="1800" dirty="0"/>
            <a:t>0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F046D6-3215-4336-B9A3-2C720C8C13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D68C24F-B247-40A7-BFEF-2EB54BEF6C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A148A09-137E-4497-BC7A-33331CF440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C6EA0-D1F3-45E2-BECC-805DA031861C}" type="datetimeFigureOut">
              <a:rPr lang="es-MX" smtClean="0"/>
              <a:t>08/12/2019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7E85245-6F22-4B68-9C3A-8E60DFAD6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14AF2-567B-412E-A65E-8BE418709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EE0E31-86D8-475C-BC75-1CF32306A4B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54305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7347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JPG"/><Relationship Id="rId4" Type="http://schemas.openxmlformats.org/officeDocument/2006/relationships/image" Target="../media/image39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7111CA85-FB0F-48A3-A171-08FACB1892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45" b="13623"/>
          <a:stretch/>
        </p:blipFill>
        <p:spPr>
          <a:xfrm>
            <a:off x="386861" y="0"/>
            <a:ext cx="11418277" cy="6858001"/>
          </a:xfrm>
          <a:prstGeom prst="rect">
            <a:avLst/>
          </a:prstGeom>
        </p:spPr>
      </p:pic>
      <p:sp>
        <p:nvSpPr>
          <p:cNvPr id="7" name="CuadroTexto 7">
            <a:extLst>
              <a:ext uri="{FF2B5EF4-FFF2-40B4-BE49-F238E27FC236}">
                <a16:creationId xmlns:a16="http://schemas.microsoft.com/office/drawing/2014/main" id="{89F98628-23B7-4854-8925-F02B6D5DBA2C}"/>
              </a:ext>
            </a:extLst>
          </p:cNvPr>
          <p:cNvSpPr txBox="1"/>
          <p:nvPr/>
        </p:nvSpPr>
        <p:spPr>
          <a:xfrm>
            <a:off x="386861" y="717493"/>
            <a:ext cx="8673241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4800" dirty="0">
                <a:solidFill>
                  <a:srgbClr val="92D050"/>
                </a:solidFill>
                <a:latin typeface="Arial Black" panose="020B0A04020102020204" pitchFamily="34" charset="0"/>
              </a:rPr>
              <a:t>INICIO DE ACTIVIDADES</a:t>
            </a:r>
          </a:p>
          <a:p>
            <a:endParaRPr lang="es-MX" sz="5400" dirty="0">
              <a:latin typeface="Arial Black" panose="020B0A04020102020204" pitchFamily="34" charset="0"/>
            </a:endParaRPr>
          </a:p>
        </p:txBody>
      </p:sp>
      <p:sp>
        <p:nvSpPr>
          <p:cNvPr id="8" name="CuadroTexto 5">
            <a:extLst>
              <a:ext uri="{FF2B5EF4-FFF2-40B4-BE49-F238E27FC236}">
                <a16:creationId xmlns:a16="http://schemas.microsoft.com/office/drawing/2014/main" id="{08E56182-82F8-406A-A6D9-16AE04C6BB3C}"/>
              </a:ext>
            </a:extLst>
          </p:cNvPr>
          <p:cNvSpPr txBox="1"/>
          <p:nvPr/>
        </p:nvSpPr>
        <p:spPr>
          <a:xfrm>
            <a:off x="6065520" y="4309649"/>
            <a:ext cx="6096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4400" dirty="0">
                <a:solidFill>
                  <a:srgbClr val="92D050"/>
                </a:solidFill>
                <a:latin typeface="Arial Black" panose="020B0A04020102020204" pitchFamily="34" charset="0"/>
              </a:rPr>
              <a:t>Tercer Trimestre 2019</a:t>
            </a:r>
          </a:p>
        </p:txBody>
      </p:sp>
    </p:spTree>
    <p:extLst>
      <p:ext uri="{BB962C8B-B14F-4D97-AF65-F5344CB8AC3E}">
        <p14:creationId xmlns:p14="http://schemas.microsoft.com/office/powerpoint/2010/main" val="9601547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457819C-C8F8-4D3F-8674-2348E8B1F4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24"/>
          <a:stretch/>
        </p:blipFill>
        <p:spPr>
          <a:xfrm>
            <a:off x="236124" y="-1"/>
            <a:ext cx="11720524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8770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8727C5A-F98D-439E-9918-268FF09393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165"/>
          <a:stretch/>
        </p:blipFill>
        <p:spPr>
          <a:xfrm>
            <a:off x="-1" y="57386"/>
            <a:ext cx="6400801" cy="6753721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166F617-A3B2-4D77-83B2-E50DD8DF7B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56" r="16504"/>
          <a:stretch/>
        </p:blipFill>
        <p:spPr>
          <a:xfrm>
            <a:off x="6423920" y="58615"/>
            <a:ext cx="5756357" cy="6752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0964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58428E5-3D5A-4ED6-83B1-CD2BA6F2AB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428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8CBCAE1-C870-43DB-A15B-F9CC5A836B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552"/>
          <a:stretch/>
        </p:blipFill>
        <p:spPr>
          <a:xfrm>
            <a:off x="1" y="0"/>
            <a:ext cx="5943599" cy="68580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CA6C0A44-70AF-482E-8749-BD874250353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3" r="18049"/>
          <a:stretch/>
        </p:blipFill>
        <p:spPr>
          <a:xfrm>
            <a:off x="6096000" y="-1"/>
            <a:ext cx="6096001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4031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E238EEA6-7BA2-4120-B9D7-9EE37AE5D25F}"/>
              </a:ext>
            </a:extLst>
          </p:cNvPr>
          <p:cNvSpPr/>
          <p:nvPr/>
        </p:nvSpPr>
        <p:spPr>
          <a:xfrm>
            <a:off x="2778368" y="2028616"/>
            <a:ext cx="7584831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MX" sz="4400" dirty="0">
                <a:solidFill>
                  <a:prstClr val="white"/>
                </a:solidFill>
                <a:latin typeface="Arial Black" panose="020B0A04020102020204" pitchFamily="34" charset="0"/>
              </a:rPr>
              <a:t>Mantenimiento de luminarias del Condominio</a:t>
            </a:r>
          </a:p>
        </p:txBody>
      </p:sp>
    </p:spTree>
    <p:extLst>
      <p:ext uri="{BB962C8B-B14F-4D97-AF65-F5344CB8AC3E}">
        <p14:creationId xmlns:p14="http://schemas.microsoft.com/office/powerpoint/2010/main" val="10094913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EF01088-22B1-4C69-B6B9-508097F7BB1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21"/>
          <a:stretch/>
        </p:blipFill>
        <p:spPr>
          <a:xfrm>
            <a:off x="457198" y="0"/>
            <a:ext cx="5509846" cy="325901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500ED868-E599-4FA9-9A3D-030B4F4EE65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019"/>
          <a:stretch/>
        </p:blipFill>
        <p:spPr>
          <a:xfrm>
            <a:off x="6096000" y="-1"/>
            <a:ext cx="5638801" cy="325901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676170BF-F3D3-42E9-85CE-09B87760C1E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019"/>
          <a:stretch/>
        </p:blipFill>
        <p:spPr>
          <a:xfrm>
            <a:off x="457197" y="3346003"/>
            <a:ext cx="5509846" cy="3511998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38B1C45F-5A10-4E2D-BE9C-ADAA467E61C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68" r="9615"/>
          <a:stretch/>
        </p:blipFill>
        <p:spPr>
          <a:xfrm>
            <a:off x="6096000" y="3344571"/>
            <a:ext cx="5638802" cy="3513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6133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EF067FA1-5909-4987-A1AD-FADD3D5FD2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85" y="11721"/>
            <a:ext cx="11948161" cy="6819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8737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8F775511-A074-40A3-B34C-560A7A183C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54" y="0"/>
            <a:ext cx="119177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0048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7908007-FDE7-4C4A-B1A8-B936AC55CE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55" y="0"/>
            <a:ext cx="119014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5040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FBB1BF2F-520D-4317-B9BC-7B884CC80258}"/>
              </a:ext>
            </a:extLst>
          </p:cNvPr>
          <p:cNvSpPr/>
          <p:nvPr/>
        </p:nvSpPr>
        <p:spPr>
          <a:xfrm>
            <a:off x="2649414" y="2705725"/>
            <a:ext cx="710418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MX" sz="4400" dirty="0">
                <a:solidFill>
                  <a:prstClr val="white"/>
                </a:solidFill>
                <a:latin typeface="Arial Black" panose="020B0A04020102020204" pitchFamily="34" charset="0"/>
              </a:rPr>
              <a:t>Reparación de Fugas de Agua</a:t>
            </a:r>
          </a:p>
        </p:txBody>
      </p:sp>
    </p:spTree>
    <p:extLst>
      <p:ext uri="{BB962C8B-B14F-4D97-AF65-F5344CB8AC3E}">
        <p14:creationId xmlns:p14="http://schemas.microsoft.com/office/powerpoint/2010/main" val="529654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C08B408B-D67E-40E0-A2F6-E96DAF31709F}"/>
              </a:ext>
            </a:extLst>
          </p:cNvPr>
          <p:cNvSpPr/>
          <p:nvPr/>
        </p:nvSpPr>
        <p:spPr>
          <a:xfrm>
            <a:off x="2198587" y="2367171"/>
            <a:ext cx="779482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MX" sz="4400" dirty="0">
                <a:solidFill>
                  <a:prstClr val="white"/>
                </a:solidFill>
                <a:latin typeface="Arial Black" panose="020B0A04020102020204" pitchFamily="34" charset="0"/>
              </a:rPr>
              <a:t>Cambio </a:t>
            </a:r>
            <a:r>
              <a:rPr lang="es-MX" sz="4400" dirty="0" smtClean="0">
                <a:solidFill>
                  <a:prstClr val="white"/>
                </a:solidFill>
                <a:latin typeface="Arial Black" panose="020B0A04020102020204" pitchFamily="34" charset="0"/>
              </a:rPr>
              <a:t>de tubería de </a:t>
            </a:r>
            <a:r>
              <a:rPr lang="es-MX" sz="4400" dirty="0">
                <a:solidFill>
                  <a:prstClr val="white"/>
                </a:solidFill>
                <a:latin typeface="Arial Black" panose="020B0A04020102020204" pitchFamily="34" charset="0"/>
              </a:rPr>
              <a:t>la bomba del tanque elevado</a:t>
            </a:r>
          </a:p>
        </p:txBody>
      </p:sp>
    </p:spTree>
    <p:extLst>
      <p:ext uri="{BB962C8B-B14F-4D97-AF65-F5344CB8AC3E}">
        <p14:creationId xmlns:p14="http://schemas.microsoft.com/office/powerpoint/2010/main" val="27738481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96FA5F7-BDD2-4DD1-8B3A-19A0F9F648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84" y="0"/>
            <a:ext cx="11992708" cy="6901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5771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8BEAEFF-892C-4927-B4E7-80791FE34D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44" y="-1"/>
            <a:ext cx="11828585" cy="6879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926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3901802-BE87-4648-981D-915F82F26B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55" y="35169"/>
            <a:ext cx="11866099" cy="6790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6955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99FD8596-C86A-4F1C-B6B3-23AEA2E77F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89" y="0"/>
            <a:ext cx="5861539" cy="3434904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263E5C3F-06EC-4E90-BD5F-73FE5FFC2F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89" y="3423096"/>
            <a:ext cx="5861539" cy="3434904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4462D54D-8ADE-429C-A0D4-818A40EEF9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1171" y="3423096"/>
            <a:ext cx="5861539" cy="3434904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873927C0-394F-49E3-BBF6-9DA86693AC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1171" y="0"/>
            <a:ext cx="5861539" cy="343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2722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08941D8-5CB4-4DD0-9A3E-5D88F484C5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917" y="3428945"/>
            <a:ext cx="5819798" cy="34290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229E00BB-1371-435A-9A3D-0CDEFFF7B6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62" y="3428945"/>
            <a:ext cx="5819798" cy="3429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BDDEA3FA-379C-4CAC-8730-025C9FCEAB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62" y="0"/>
            <a:ext cx="5819798" cy="34290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4468A2E1-CD08-4675-8A4C-0633E38B0F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917" y="0"/>
            <a:ext cx="5819798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5100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2717032-44F7-45A3-B856-53C55304F7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246" y="-1"/>
            <a:ext cx="5709894" cy="3428999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3310A922-0B18-4CC6-9D92-CD8049E998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245" y="3428998"/>
            <a:ext cx="5709895" cy="3429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E96284BE-473F-418C-AD97-4425713B9F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3861" y="0"/>
            <a:ext cx="5709892" cy="3428998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7476AB0A-9AE6-4744-A51C-AD9086724C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3861" y="3429001"/>
            <a:ext cx="5709894" cy="3428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0509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CCBEEF15-3D42-499D-AA6F-058A7DA72C64}"/>
              </a:ext>
            </a:extLst>
          </p:cNvPr>
          <p:cNvSpPr/>
          <p:nvPr/>
        </p:nvSpPr>
        <p:spPr>
          <a:xfrm>
            <a:off x="1805353" y="2367171"/>
            <a:ext cx="905021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MX" sz="4400" dirty="0">
                <a:solidFill>
                  <a:prstClr val="white"/>
                </a:solidFill>
                <a:latin typeface="Arial Black" panose="020B0A04020102020204" pitchFamily="34" charset="0"/>
              </a:rPr>
              <a:t>Mantenimiento </a:t>
            </a:r>
            <a:r>
              <a:rPr lang="es-MX" sz="4400" dirty="0" smtClean="0">
                <a:solidFill>
                  <a:prstClr val="white"/>
                </a:solidFill>
                <a:latin typeface="Arial Black" panose="020B0A04020102020204" pitchFamily="34" charset="0"/>
              </a:rPr>
              <a:t>en </a:t>
            </a:r>
            <a:r>
              <a:rPr lang="es-MX" sz="4400" dirty="0">
                <a:solidFill>
                  <a:prstClr val="white"/>
                </a:solidFill>
                <a:latin typeface="Arial Black" panose="020B0A04020102020204" pitchFamily="34" charset="0"/>
              </a:rPr>
              <a:t>empedrado </a:t>
            </a:r>
            <a:r>
              <a:rPr lang="es-MX" sz="4400" dirty="0" smtClean="0">
                <a:solidFill>
                  <a:prstClr val="white"/>
                </a:solidFill>
                <a:latin typeface="Arial Black" panose="020B0A04020102020204" pitchFamily="34" charset="0"/>
              </a:rPr>
              <a:t>de avenida principal </a:t>
            </a:r>
            <a:r>
              <a:rPr lang="es-MX" sz="4400" dirty="0">
                <a:solidFill>
                  <a:prstClr val="white"/>
                </a:solidFill>
                <a:latin typeface="Arial Black" panose="020B0A04020102020204" pitchFamily="34" charset="0"/>
              </a:rPr>
              <a:t>y sellado </a:t>
            </a:r>
            <a:r>
              <a:rPr lang="es-MX" sz="4400" dirty="0" smtClean="0">
                <a:solidFill>
                  <a:prstClr val="white"/>
                </a:solidFill>
                <a:latin typeface="Arial Black" panose="020B0A04020102020204" pitchFamily="34" charset="0"/>
              </a:rPr>
              <a:t>de las </a:t>
            </a:r>
            <a:r>
              <a:rPr lang="es-MX" sz="4400" dirty="0">
                <a:solidFill>
                  <a:prstClr val="white"/>
                </a:solidFill>
                <a:latin typeface="Arial Black" panose="020B0A04020102020204" pitchFamily="34" charset="0"/>
              </a:rPr>
              <a:t>tapas del drenaje</a:t>
            </a:r>
          </a:p>
        </p:txBody>
      </p:sp>
    </p:spTree>
    <p:extLst>
      <p:ext uri="{BB962C8B-B14F-4D97-AF65-F5344CB8AC3E}">
        <p14:creationId xmlns:p14="http://schemas.microsoft.com/office/powerpoint/2010/main" val="35955468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64157D1-F94F-4678-AC3F-974A48E0995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075"/>
          <a:stretch/>
        </p:blipFill>
        <p:spPr>
          <a:xfrm>
            <a:off x="112541" y="0"/>
            <a:ext cx="5983459" cy="6833854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9F0CE6E0-4082-48D8-B283-9A127FE08A8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511"/>
          <a:stretch/>
        </p:blipFill>
        <p:spPr>
          <a:xfrm>
            <a:off x="6236677" y="0"/>
            <a:ext cx="5842782" cy="6833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8683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B84A49F-ED46-47BD-9F5E-3CC82E52B7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55" y="0"/>
            <a:ext cx="118806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1367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50C2188D-2107-45A0-8449-4E55859E1B3D}"/>
              </a:ext>
            </a:extLst>
          </p:cNvPr>
          <p:cNvSpPr/>
          <p:nvPr/>
        </p:nvSpPr>
        <p:spPr>
          <a:xfrm>
            <a:off x="1406769" y="2028616"/>
            <a:ext cx="9378461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MX" sz="4400" dirty="0">
                <a:solidFill>
                  <a:prstClr val="white"/>
                </a:solidFill>
                <a:latin typeface="Arial Black" panose="020B0A04020102020204" pitchFamily="34" charset="0"/>
              </a:rPr>
              <a:t>Continuación del Mantenimiento de las bombas de desagüe de las albercas de áreas comunes</a:t>
            </a:r>
          </a:p>
        </p:txBody>
      </p:sp>
    </p:spTree>
    <p:extLst>
      <p:ext uri="{BB962C8B-B14F-4D97-AF65-F5344CB8AC3E}">
        <p14:creationId xmlns:p14="http://schemas.microsoft.com/office/powerpoint/2010/main" val="41232722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5B0F82F-F6C9-47AD-BBEE-D6CBFCC9B4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339" y="22783"/>
            <a:ext cx="10587150" cy="6818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8831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17194A9-6127-477C-8F9E-4A49B1A7EA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93" y="0"/>
            <a:ext cx="117162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2691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115B022D-4DF4-4AEA-A168-8235690E2A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93" y="-1"/>
            <a:ext cx="11420621" cy="6868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9913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021C5DE-4F30-4820-8681-9C68836405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25" y="0"/>
            <a:ext cx="118074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9140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E5586DAB-AA13-4FA9-85C8-60AEBC6B9B89}"/>
              </a:ext>
            </a:extLst>
          </p:cNvPr>
          <p:cNvSpPr/>
          <p:nvPr/>
        </p:nvSpPr>
        <p:spPr>
          <a:xfrm>
            <a:off x="2485292" y="2705725"/>
            <a:ext cx="722141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MX" sz="4400" dirty="0">
                <a:solidFill>
                  <a:prstClr val="white"/>
                </a:solidFill>
                <a:latin typeface="Arial Black" panose="020B0A04020102020204" pitchFamily="34" charset="0"/>
              </a:rPr>
              <a:t>Cambio de llaves en mal estado</a:t>
            </a:r>
          </a:p>
        </p:txBody>
      </p:sp>
    </p:spTree>
    <p:extLst>
      <p:ext uri="{BB962C8B-B14F-4D97-AF65-F5344CB8AC3E}">
        <p14:creationId xmlns:p14="http://schemas.microsoft.com/office/powerpoint/2010/main" val="37401372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01A2A4F-8DD9-44E5-9CFF-FB589B75B9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94" y="1"/>
            <a:ext cx="117488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31083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45F7D1A-A212-4B7B-99E6-DA17243D0E6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11"/>
          <a:stretch/>
        </p:blipFill>
        <p:spPr>
          <a:xfrm>
            <a:off x="6564924" y="0"/>
            <a:ext cx="5480210" cy="68580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D47E2F3C-DC66-4E3F-B694-137E55B771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6"/>
          <a:stretch/>
        </p:blipFill>
        <p:spPr>
          <a:xfrm>
            <a:off x="152400" y="0"/>
            <a:ext cx="64125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7671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E90F73E-B3D3-4669-B1F6-31312E7DA9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00" y="-1"/>
            <a:ext cx="11549577" cy="6877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09597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884CC24B-91BF-4D36-B800-CB6CAAD03E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23" y="0"/>
            <a:ext cx="6051453" cy="6873346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4112D6FA-97FA-409E-BCB3-3C7372C4D0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321" y="-1"/>
            <a:ext cx="6051455" cy="6873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08374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65DECA50-D650-4750-B0FB-6436E0BF6063}"/>
              </a:ext>
            </a:extLst>
          </p:cNvPr>
          <p:cNvSpPr txBox="1"/>
          <p:nvPr/>
        </p:nvSpPr>
        <p:spPr>
          <a:xfrm>
            <a:off x="2622294" y="61466"/>
            <a:ext cx="694741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3600" b="1" dirty="0">
                <a:latin typeface="Arial Black" panose="020B0A04020102020204" pitchFamily="34" charset="0"/>
              </a:rPr>
              <a:t>INGRESOS   </a:t>
            </a:r>
          </a:p>
          <a:p>
            <a:pPr algn="ctr"/>
            <a:r>
              <a:rPr lang="es-ES" sz="3600" b="1" dirty="0" smtClean="0">
                <a:latin typeface="Arial Black" panose="020B0A04020102020204" pitchFamily="34" charset="0"/>
              </a:rPr>
              <a:t>TERCER</a:t>
            </a:r>
            <a:r>
              <a:rPr lang="es-ES" sz="3600" b="1" dirty="0" smtClean="0">
                <a:latin typeface="Arial Black" panose="020B0A04020102020204" pitchFamily="34" charset="0"/>
              </a:rPr>
              <a:t> </a:t>
            </a:r>
            <a:r>
              <a:rPr lang="es-ES" sz="3600" b="1" dirty="0">
                <a:latin typeface="Arial Black" panose="020B0A04020102020204" pitchFamily="34" charset="0"/>
              </a:rPr>
              <a:t>TRIMESTRE  2019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CB4C1B2F-64C0-4E12-A83C-C54C839950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2334755"/>
              </p:ext>
            </p:extLst>
          </p:nvPr>
        </p:nvGraphicFramePr>
        <p:xfrm>
          <a:off x="1056975" y="1365705"/>
          <a:ext cx="10618378" cy="5263692"/>
        </p:xfrm>
        <a:graphic>
          <a:graphicData uri="http://schemas.openxmlformats.org/drawingml/2006/table">
            <a:tbl>
              <a:tblPr firstRow="1" firstCol="1" bandRow="1"/>
              <a:tblGrid>
                <a:gridCol w="8801326">
                  <a:extLst>
                    <a:ext uri="{9D8B030D-6E8A-4147-A177-3AD203B41FA5}">
                      <a16:colId xmlns:a16="http://schemas.microsoft.com/office/drawing/2014/main" val="707960510"/>
                    </a:ext>
                  </a:extLst>
                </a:gridCol>
                <a:gridCol w="1817052">
                  <a:extLst>
                    <a:ext uri="{9D8B030D-6E8A-4147-A177-3AD203B41FA5}">
                      <a16:colId xmlns:a16="http://schemas.microsoft.com/office/drawing/2014/main" val="816238015"/>
                    </a:ext>
                  </a:extLst>
                </a:gridCol>
              </a:tblGrid>
              <a:tr h="43864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7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CUOTAS DE CONDÓMINOS</a:t>
                      </a:r>
                      <a:endParaRPr lang="es-MX" sz="27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7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76.0</a:t>
                      </a:r>
                      <a:endParaRPr lang="es-MX" sz="27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5591014"/>
                  </a:ext>
                </a:extLst>
              </a:tr>
              <a:tr h="43864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7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CUOTAS EXTRAORDINARIAS</a:t>
                      </a:r>
                      <a:endParaRPr lang="es-MX" sz="27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7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-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8800158"/>
                  </a:ext>
                </a:extLst>
              </a:tr>
              <a:tr h="43864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7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CUOTAS EXTRAORDINARIAS SISMO 19-09-17</a:t>
                      </a:r>
                      <a:endParaRPr lang="es-MX" sz="27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7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3.1</a:t>
                      </a:r>
                      <a:endParaRPr lang="es-MX" sz="27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4602404"/>
                  </a:ext>
                </a:extLst>
              </a:tr>
              <a:tr h="43864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7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SERVICIO ÁREAS PRIVADAS</a:t>
                      </a:r>
                      <a:endParaRPr lang="es-MX" sz="27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7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11.6</a:t>
                      </a:r>
                      <a:endParaRPr lang="es-MX" sz="27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2048878"/>
                  </a:ext>
                </a:extLst>
              </a:tr>
              <a:tr h="43864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7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CUOTAS ADICIONALES </a:t>
                      </a:r>
                      <a:endParaRPr lang="es-MX" sz="27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7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2.0</a:t>
                      </a:r>
                      <a:endParaRPr lang="es-MX" sz="27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5252886"/>
                  </a:ext>
                </a:extLst>
              </a:tr>
              <a:tr h="43864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7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CUOTA DEL SEGURO DE CASAS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7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3.1</a:t>
                      </a:r>
                      <a:endParaRPr lang="es-MX" sz="27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8634627"/>
                  </a:ext>
                </a:extLst>
              </a:tr>
              <a:tr h="43864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7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MANTENIMIENTO ADICIONAL</a:t>
                      </a:r>
                      <a:endParaRPr lang="es-MX" sz="27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7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4.2</a:t>
                      </a:r>
                      <a:endParaRPr lang="es-MX" sz="27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5176233"/>
                  </a:ext>
                </a:extLst>
              </a:tr>
              <a:tr h="43864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7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INGRESO NO IDENTIFICADO</a:t>
                      </a:r>
                      <a:endParaRPr lang="es-MX" sz="27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7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s-MX" sz="27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1175398"/>
                  </a:ext>
                </a:extLst>
              </a:tr>
              <a:tr h="43864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7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DEV. POR CANCELACION DE SEGURO DE CASAS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7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8705991"/>
                  </a:ext>
                </a:extLst>
              </a:tr>
              <a:tr h="43864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7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INDEMNIZACION SEGURO BARDA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7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9391342"/>
                  </a:ext>
                </a:extLst>
              </a:tr>
              <a:tr h="43864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7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PRODUCTOS FINANCIEROS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7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s-MX" sz="27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2087359"/>
                  </a:ext>
                </a:extLst>
              </a:tr>
              <a:tr h="43864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7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OTROS PRODUCTOS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7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88452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387906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93239BFB-0DE0-4EFF-9B02-0206DFCE5E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52778796"/>
              </p:ext>
            </p:extLst>
          </p:nvPr>
        </p:nvGraphicFramePr>
        <p:xfrm>
          <a:off x="139283" y="0"/>
          <a:ext cx="11465169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098073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F05A46DB-AB12-466D-A346-7A33FA2BC70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32" r="16582"/>
          <a:stretch/>
        </p:blipFill>
        <p:spPr>
          <a:xfrm>
            <a:off x="0" y="0"/>
            <a:ext cx="6180881" cy="68580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3104DB56-4E20-424E-A440-EBE73E6880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70" r="6488"/>
          <a:stretch/>
        </p:blipFill>
        <p:spPr>
          <a:xfrm>
            <a:off x="6296626" y="0"/>
            <a:ext cx="5906069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13722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6F65A364-8D0A-4791-8BE7-FC88BF1839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4802645"/>
              </p:ext>
            </p:extLst>
          </p:nvPr>
        </p:nvGraphicFramePr>
        <p:xfrm>
          <a:off x="648789" y="1943829"/>
          <a:ext cx="10894422" cy="4192220"/>
        </p:xfrm>
        <a:graphic>
          <a:graphicData uri="http://schemas.openxmlformats.org/drawingml/2006/table">
            <a:tbl>
              <a:tblPr firstRow="1" firstCol="1" bandRow="1"/>
              <a:tblGrid>
                <a:gridCol w="8394495">
                  <a:extLst>
                    <a:ext uri="{9D8B030D-6E8A-4147-A177-3AD203B41FA5}">
                      <a16:colId xmlns:a16="http://schemas.microsoft.com/office/drawing/2014/main" val="1505191764"/>
                    </a:ext>
                  </a:extLst>
                </a:gridCol>
                <a:gridCol w="2499927">
                  <a:extLst>
                    <a:ext uri="{9D8B030D-6E8A-4147-A177-3AD203B41FA5}">
                      <a16:colId xmlns:a16="http://schemas.microsoft.com/office/drawing/2014/main" val="2123519589"/>
                    </a:ext>
                  </a:extLst>
                </a:gridCol>
              </a:tblGrid>
              <a:tr h="4291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7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GASTOS DE ADMINISTRACIÓN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 b="1" kern="1200" dirty="0" smtClean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12.8</a:t>
                      </a:r>
                      <a:endParaRPr lang="es-MX" sz="2000" b="1" kern="1200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1541210"/>
                  </a:ext>
                </a:extLst>
              </a:tr>
              <a:tr h="3724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7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GASTOS DE JARDINERÍA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 b="1" kern="1200" dirty="0" smtClean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37.6</a:t>
                      </a:r>
                      <a:endParaRPr lang="es-MX" sz="2000" b="1" kern="1200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7219995"/>
                  </a:ext>
                </a:extLst>
              </a:tr>
              <a:tr h="4138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7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GASTOS DE VIGILANCIA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 b="1" kern="1200" dirty="0" smtClean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22.4</a:t>
                      </a:r>
                      <a:endParaRPr lang="es-MX" sz="2000" b="1" kern="1200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8373079"/>
                  </a:ext>
                </a:extLst>
              </a:tr>
              <a:tr h="4414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7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GASTOS DE MANTENIMIENTO DE ALBERCAS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 b="1" kern="1200" dirty="0" smtClean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12.5</a:t>
                      </a:r>
                      <a:endParaRPr lang="es-MX" sz="2000" b="1" kern="1200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2096291"/>
                  </a:ext>
                </a:extLst>
              </a:tr>
              <a:tr h="4276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7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GASTOS GENERALES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 b="1" kern="1200" dirty="0" smtClean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7.1</a:t>
                      </a:r>
                      <a:endParaRPr lang="es-MX" sz="2000" b="1" kern="1200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0587440"/>
                  </a:ext>
                </a:extLst>
              </a:tr>
              <a:tr h="4276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7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GASTOS AREA COMUN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 b="1" kern="1200" dirty="0" smtClean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2.3</a:t>
                      </a:r>
                      <a:endParaRPr lang="es-MX" sz="2000" b="1" kern="1200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8530157"/>
                  </a:ext>
                </a:extLst>
              </a:tr>
              <a:tr h="4000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7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SEGURO DE AREAS COMUNES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 b="1" kern="1200" dirty="0" smtClean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2.3</a:t>
                      </a:r>
                      <a:endParaRPr lang="es-MX" sz="2000" b="1" kern="1200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5900752"/>
                  </a:ext>
                </a:extLst>
              </a:tr>
              <a:tr h="4000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7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SEGURO DE CASAS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 b="1" kern="1200" dirty="0" smtClean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3.0</a:t>
                      </a:r>
                      <a:endParaRPr lang="es-MX" sz="2000" b="1" kern="1200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2723577"/>
                  </a:ext>
                </a:extLst>
              </a:tr>
              <a:tr h="4138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7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OTROS GASTOS EXTRAORDINARIOS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2000" b="1" kern="1200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8626147"/>
                  </a:ext>
                </a:extLst>
              </a:tr>
              <a:tr h="4138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7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GASTOS SISMO 19-09-17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2000" b="1" kern="1200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6798209"/>
                  </a:ext>
                </a:extLst>
              </a:tr>
            </a:tbl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041FF39F-B5B6-420E-BC35-EA181382223A}"/>
              </a:ext>
            </a:extLst>
          </p:cNvPr>
          <p:cNvSpPr txBox="1"/>
          <p:nvPr/>
        </p:nvSpPr>
        <p:spPr>
          <a:xfrm>
            <a:off x="2670194" y="0"/>
            <a:ext cx="694741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3600" b="1" dirty="0">
                <a:latin typeface="Arial Black" panose="020B0A04020102020204" pitchFamily="34" charset="0"/>
              </a:rPr>
              <a:t>GASTOS   </a:t>
            </a:r>
          </a:p>
          <a:p>
            <a:pPr algn="ctr"/>
            <a:r>
              <a:rPr lang="es-ES" sz="3600" b="1" dirty="0">
                <a:latin typeface="Arial Black" panose="020B0A04020102020204" pitchFamily="34" charset="0"/>
              </a:rPr>
              <a:t>TERCER TRIMESTRE  2019</a:t>
            </a:r>
          </a:p>
        </p:txBody>
      </p:sp>
    </p:spTree>
    <p:extLst>
      <p:ext uri="{BB962C8B-B14F-4D97-AF65-F5344CB8AC3E}">
        <p14:creationId xmlns:p14="http://schemas.microsoft.com/office/powerpoint/2010/main" val="103179135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CF72F3AF-B916-4026-9480-C6014F9F036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77625961"/>
              </p:ext>
            </p:extLst>
          </p:nvPr>
        </p:nvGraphicFramePr>
        <p:xfrm>
          <a:off x="1046922" y="104502"/>
          <a:ext cx="10825764" cy="63253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1474523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99BB9020-EB0C-460D-9CAC-922520F820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65372787"/>
              </p:ext>
            </p:extLst>
          </p:nvPr>
        </p:nvGraphicFramePr>
        <p:xfrm>
          <a:off x="827989" y="2063932"/>
          <a:ext cx="6356581" cy="40965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42130297-736C-413D-871C-A05CBBCE5622}"/>
              </a:ext>
            </a:extLst>
          </p:cNvPr>
          <p:cNvSpPr txBox="1"/>
          <p:nvPr/>
        </p:nvSpPr>
        <p:spPr>
          <a:xfrm>
            <a:off x="2679214" y="159556"/>
            <a:ext cx="6381876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4400" dirty="0">
                <a:latin typeface="Arial Black" panose="020B0A04020102020204" pitchFamily="34" charset="0"/>
              </a:rPr>
              <a:t>BALANCE GENERAL</a:t>
            </a:r>
          </a:p>
          <a:p>
            <a:pPr algn="ctr"/>
            <a:r>
              <a:rPr lang="es-ES" sz="1600" dirty="0"/>
              <a:t>Al 30 DE </a:t>
            </a:r>
            <a:r>
              <a:rPr lang="es-ES" sz="1600" dirty="0" smtClean="0"/>
              <a:t>SEPTIEMBE</a:t>
            </a:r>
            <a:r>
              <a:rPr lang="es-ES" sz="1600" dirty="0" smtClean="0"/>
              <a:t> </a:t>
            </a:r>
            <a:r>
              <a:rPr lang="es-ES" sz="1600" dirty="0"/>
              <a:t>del 2019</a:t>
            </a:r>
          </a:p>
          <a:p>
            <a:pPr algn="ctr"/>
            <a:r>
              <a:rPr lang="es-ES" sz="1600" dirty="0"/>
              <a:t>EN PORCENTAJES</a:t>
            </a: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7537EF0E-DE49-418D-A8E6-C3BA6062AD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39132621"/>
              </p:ext>
            </p:extLst>
          </p:nvPr>
        </p:nvGraphicFramePr>
        <p:xfrm>
          <a:off x="5416732" y="2307214"/>
          <a:ext cx="6495182" cy="38532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238223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EE94C854-E227-4B91-9BA4-21D79312DE18}"/>
              </a:ext>
            </a:extLst>
          </p:cNvPr>
          <p:cNvSpPr/>
          <p:nvPr/>
        </p:nvSpPr>
        <p:spPr>
          <a:xfrm>
            <a:off x="2198587" y="2367171"/>
            <a:ext cx="779482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MX" sz="4400" dirty="0">
                <a:solidFill>
                  <a:prstClr val="white"/>
                </a:solidFill>
                <a:latin typeface="Arial Black" panose="020B0A04020102020204" pitchFamily="34" charset="0"/>
              </a:rPr>
              <a:t>Sustitución del árbol de la </a:t>
            </a:r>
            <a:r>
              <a:rPr lang="es-MX" sz="4400" dirty="0" smtClean="0">
                <a:solidFill>
                  <a:prstClr val="white"/>
                </a:solidFill>
                <a:latin typeface="Arial Black" panose="020B0A04020102020204" pitchFamily="34" charset="0"/>
              </a:rPr>
              <a:t>glorieta principal</a:t>
            </a:r>
            <a:endParaRPr lang="es-MX" sz="4400" dirty="0">
              <a:solidFill>
                <a:prstClr val="white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8957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495EA76-CE58-4314-B6E9-CD4EEA7819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99"/>
          <a:stretch/>
        </p:blipFill>
        <p:spPr>
          <a:xfrm>
            <a:off x="0" y="0"/>
            <a:ext cx="5833641" cy="68580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53DDD343-D089-4ED2-B53F-2C100FC23E5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733"/>
          <a:stretch/>
        </p:blipFill>
        <p:spPr>
          <a:xfrm>
            <a:off x="5833637" y="0"/>
            <a:ext cx="66329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8748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73CF44C7-D173-40D9-891C-CE1F2A1FB6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881" y="-1"/>
            <a:ext cx="5756470" cy="3425483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C934DEA9-E6BB-42DC-B711-BE21130EDA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50" y="-1"/>
            <a:ext cx="5756470" cy="342548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37124740-FCFD-4635-B98D-3E580F27E0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881" y="3432519"/>
            <a:ext cx="5756470" cy="3425483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10D2CEDC-8832-41C7-982E-4D1FCF4986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51" y="3432517"/>
            <a:ext cx="5756469" cy="3425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4141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0BF1CDEF-AD15-4F16-969E-1EB57B413B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64" r="17640"/>
          <a:stretch/>
        </p:blipFill>
        <p:spPr>
          <a:xfrm>
            <a:off x="7681091" y="0"/>
            <a:ext cx="4510910" cy="68580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E0CB56E6-AB00-484C-BA84-1A126A385F2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3"/>
          <a:stretch/>
        </p:blipFill>
        <p:spPr>
          <a:xfrm>
            <a:off x="0" y="3517"/>
            <a:ext cx="7730192" cy="685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8750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526BC7E3-4904-479F-B2CB-76D7144FD679}"/>
              </a:ext>
            </a:extLst>
          </p:cNvPr>
          <p:cNvSpPr/>
          <p:nvPr/>
        </p:nvSpPr>
        <p:spPr>
          <a:xfrm>
            <a:off x="1594338" y="2028616"/>
            <a:ext cx="876886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MX" sz="4400" dirty="0">
                <a:solidFill>
                  <a:prstClr val="white"/>
                </a:solidFill>
                <a:latin typeface="Arial Black" panose="020B0A04020102020204" pitchFamily="34" charset="0"/>
              </a:rPr>
              <a:t>Mantenimiento de la bomba del cárcamo en la planta tratadora de aguas residuales</a:t>
            </a:r>
          </a:p>
        </p:txBody>
      </p:sp>
    </p:spTree>
    <p:extLst>
      <p:ext uri="{BB962C8B-B14F-4D97-AF65-F5344CB8AC3E}">
        <p14:creationId xmlns:p14="http://schemas.microsoft.com/office/powerpoint/2010/main" val="200827594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1102</TotalTime>
  <Words>242</Words>
  <Application>Microsoft Office PowerPoint</Application>
  <PresentationFormat>Panorámica</PresentationFormat>
  <Paragraphs>90</Paragraphs>
  <Slides>42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42</vt:i4>
      </vt:variant>
    </vt:vector>
  </HeadingPairs>
  <TitlesOfParts>
    <vt:vector size="48" baseType="lpstr">
      <vt:lpstr>Arial</vt:lpstr>
      <vt:lpstr>Arial Black</vt:lpstr>
      <vt:lpstr>Calibri</vt:lpstr>
      <vt:lpstr>Calibri Light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Acer</dc:creator>
  <cp:lastModifiedBy>Araceli</cp:lastModifiedBy>
  <cp:revision>89</cp:revision>
  <dcterms:created xsi:type="dcterms:W3CDTF">2019-04-30T23:24:35Z</dcterms:created>
  <dcterms:modified xsi:type="dcterms:W3CDTF">2019-12-08T20:58:01Z</dcterms:modified>
</cp:coreProperties>
</file>